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2"/>
  </p:sldMasterIdLst>
  <p:notesMasterIdLst>
    <p:notesMasterId r:id="rId14"/>
  </p:notesMasterIdLst>
  <p:sldIdLst>
    <p:sldId id="256" r:id="rId3"/>
    <p:sldId id="257" r:id="rId4"/>
    <p:sldId id="263" r:id="rId5"/>
    <p:sldId id="258" r:id="rId6"/>
    <p:sldId id="262" r:id="rId7"/>
    <p:sldId id="1579" r:id="rId8"/>
    <p:sldId id="259" r:id="rId9"/>
    <p:sldId id="261" r:id="rId10"/>
    <p:sldId id="1578" r:id="rId11"/>
    <p:sldId id="1577" r:id="rId12"/>
    <p:sldId id="260" r:id="rId1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96"/>
  </p:normalViewPr>
  <p:slideViewPr>
    <p:cSldViewPr snapToGrid="0">
      <p:cViewPr varScale="1">
        <p:scale>
          <a:sx n="67" d="100"/>
          <a:sy n="67" d="100"/>
        </p:scale>
        <p:origin x="83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4B967D-8711-46B0-9858-69B215C85936}" type="datetimeFigureOut">
              <a:rPr lang="zh-CN" altLang="en-US" smtClean="0"/>
              <a:t>2022/11/29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81D5C1-67B6-4A99-A0B6-48A9EC9190A9}" type="slidenum">
              <a:rPr lang="zh-CN" altLang="en-US" smtClean="0"/>
              <a:t>‹#›</a:t>
            </a:fld>
            <a:endParaRPr lang="zh-CN" altLang="en-US"/>
          </a:p>
        </p:txBody>
      </p:sp>
    </p:spTree>
    <p:extLst>
      <p:ext uri="{BB962C8B-B14F-4D97-AF65-F5344CB8AC3E}">
        <p14:creationId xmlns:p14="http://schemas.microsoft.com/office/powerpoint/2010/main" val="1833621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latin typeface="Times New Roman" panose="02020603050405020304" pitchFamily="18" charset="0"/>
                <a:cs typeface="Times New Roman" panose="02020603050405020304" pitchFamily="18" charset="0"/>
              </a:rPr>
              <a:t>Therefore, we introduce the new embodied task Embodied Remote Manipulation Question Answering (REMQA) where the agent is required to navigate to a remote position and perform manipulation to target object. Referring Expression Comprehension is adopted to localize object precisely.</a:t>
            </a:r>
            <a:endParaRPr lang="zh-CN" altLang="en-US" sz="1200" dirty="0">
              <a:latin typeface="Times New Roman" panose="02020603050405020304" pitchFamily="18" charset="0"/>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A381D5C1-67B6-4A99-A0B6-48A9EC9190A9}" type="slidenum">
              <a:rPr lang="zh-CN" altLang="en-US" smtClean="0"/>
              <a:t>2</a:t>
            </a:fld>
            <a:endParaRPr lang="zh-CN" altLang="en-US"/>
          </a:p>
        </p:txBody>
      </p:sp>
    </p:spTree>
    <p:extLst>
      <p:ext uri="{BB962C8B-B14F-4D97-AF65-F5344CB8AC3E}">
        <p14:creationId xmlns:p14="http://schemas.microsoft.com/office/powerpoint/2010/main" val="271596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latin typeface="Times New Roman" panose="02020603050405020304" pitchFamily="18" charset="0"/>
                <a:cs typeface="Times New Roman" panose="02020603050405020304" pitchFamily="18" charset="0"/>
              </a:rPr>
              <a:t>Therefore, we introduce the new embodied task Embodied Remote Manipulation Question Answering (REMQA) where the agent is required to navigate to a remote position and perform manipulation to target object. Referring Expression Comprehension is adopted to localize object precisely.</a:t>
            </a:r>
            <a:endParaRPr lang="zh-CN" altLang="en-US" sz="1200" dirty="0">
              <a:latin typeface="Times New Roman" panose="02020603050405020304" pitchFamily="18" charset="0"/>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A381D5C1-67B6-4A99-A0B6-48A9EC9190A9}" type="slidenum">
              <a:rPr lang="zh-CN" altLang="en-US" smtClean="0"/>
              <a:t>3</a:t>
            </a:fld>
            <a:endParaRPr lang="zh-CN" altLang="en-US"/>
          </a:p>
        </p:txBody>
      </p:sp>
    </p:spTree>
    <p:extLst>
      <p:ext uri="{BB962C8B-B14F-4D97-AF65-F5344CB8AC3E}">
        <p14:creationId xmlns:p14="http://schemas.microsoft.com/office/powerpoint/2010/main" val="1809509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customXml" Target="../../customXml/item1.xml"/><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0BBBCA1-CBC4-1874-39F6-75A0265C2A07}"/>
              </a:ext>
            </a:extLst>
          </p:cNvPr>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a:extLst>
              <a:ext uri="{FF2B5EF4-FFF2-40B4-BE49-F238E27FC236}">
                <a16:creationId xmlns:a16="http://schemas.microsoft.com/office/drawing/2014/main" id="{2E528230-8505-48BB-3B28-5B059E737190}"/>
              </a:ext>
            </a:extLst>
          </p:cNvPr>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kumimoji="1" lang="zh-CN" altLang="en-US"/>
              <a:t>单击此处编辑母版副标题样式</a:t>
            </a:r>
          </a:p>
        </p:txBody>
      </p:sp>
      <p:sp>
        <p:nvSpPr>
          <p:cNvPr id="4" name="日期占位符 3">
            <a:extLst>
              <a:ext uri="{FF2B5EF4-FFF2-40B4-BE49-F238E27FC236}">
                <a16:creationId xmlns:a16="http://schemas.microsoft.com/office/drawing/2014/main" id="{EF1B5AA8-0C38-946D-346B-CA380F448493}"/>
              </a:ext>
            </a:extLst>
          </p:cNvPr>
          <p:cNvSpPr>
            <a:spLocks noGrp="1"/>
          </p:cNvSpPr>
          <p:nvPr>
            <p:ph type="dt" sz="half" idx="10"/>
          </p:nvPr>
        </p:nvSpPr>
        <p:spPr/>
        <p:txBody>
          <a:bodyPr/>
          <a:lstStyle/>
          <a:p>
            <a:fld id="{74B99CC1-5371-E040-BC8C-FBB91FE3FCBD}" type="datetimeFigureOut">
              <a:rPr kumimoji="1" lang="zh-CN" altLang="en-US" smtClean="0"/>
              <a:t>2022/11/29</a:t>
            </a:fld>
            <a:endParaRPr kumimoji="1" lang="zh-CN" altLang="en-US"/>
          </a:p>
        </p:txBody>
      </p:sp>
      <p:sp>
        <p:nvSpPr>
          <p:cNvPr id="5" name="页脚占位符 4">
            <a:extLst>
              <a:ext uri="{FF2B5EF4-FFF2-40B4-BE49-F238E27FC236}">
                <a16:creationId xmlns:a16="http://schemas.microsoft.com/office/drawing/2014/main" id="{D9A86931-81DD-84E5-5EF3-A375C6DA91B5}"/>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8C6F8AC0-B2AD-69C8-A208-450ECA15E878}"/>
              </a:ext>
            </a:extLst>
          </p:cNvPr>
          <p:cNvSpPr>
            <a:spLocks noGrp="1"/>
          </p:cNvSpPr>
          <p:nvPr>
            <p:ph type="sldNum" sz="quarter" idx="12"/>
          </p:nvPr>
        </p:nvSpPr>
        <p:spPr/>
        <p:txBody>
          <a:bodyPr/>
          <a:lstStyle/>
          <a:p>
            <a:fld id="{CC610794-BEDF-FE47-AE26-8C7543D73843}" type="slidenum">
              <a:rPr kumimoji="1" lang="zh-CN" altLang="en-US" smtClean="0"/>
              <a:t>‹#›</a:t>
            </a:fld>
            <a:endParaRPr kumimoji="1" lang="zh-CN" altLang="en-US"/>
          </a:p>
        </p:txBody>
      </p:sp>
    </p:spTree>
    <p:extLst>
      <p:ext uri="{BB962C8B-B14F-4D97-AF65-F5344CB8AC3E}">
        <p14:creationId xmlns:p14="http://schemas.microsoft.com/office/powerpoint/2010/main" val="2308990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B452B7-2472-03C2-2CCD-9ED88385161E}"/>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A32DE88A-B16B-61C0-D14D-9C480E391F95}"/>
              </a:ext>
            </a:extLst>
          </p:cNvPr>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92E5ADFD-0ECC-4889-06C2-B3AE77004DD3}"/>
              </a:ext>
            </a:extLst>
          </p:cNvPr>
          <p:cNvSpPr>
            <a:spLocks noGrp="1"/>
          </p:cNvSpPr>
          <p:nvPr>
            <p:ph type="dt" sz="half" idx="10"/>
          </p:nvPr>
        </p:nvSpPr>
        <p:spPr/>
        <p:txBody>
          <a:bodyPr/>
          <a:lstStyle/>
          <a:p>
            <a:fld id="{74B99CC1-5371-E040-BC8C-FBB91FE3FCBD}" type="datetimeFigureOut">
              <a:rPr kumimoji="1" lang="zh-CN" altLang="en-US" smtClean="0"/>
              <a:t>2022/11/29</a:t>
            </a:fld>
            <a:endParaRPr kumimoji="1" lang="zh-CN" altLang="en-US"/>
          </a:p>
        </p:txBody>
      </p:sp>
      <p:sp>
        <p:nvSpPr>
          <p:cNvPr id="5" name="页脚占位符 4">
            <a:extLst>
              <a:ext uri="{FF2B5EF4-FFF2-40B4-BE49-F238E27FC236}">
                <a16:creationId xmlns:a16="http://schemas.microsoft.com/office/drawing/2014/main" id="{7D278236-0280-AE57-5B9C-F06B44581E6D}"/>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FE0E7A18-68E0-4A82-0D5B-F3A26132743B}"/>
              </a:ext>
            </a:extLst>
          </p:cNvPr>
          <p:cNvSpPr>
            <a:spLocks noGrp="1"/>
          </p:cNvSpPr>
          <p:nvPr>
            <p:ph type="sldNum" sz="quarter" idx="12"/>
          </p:nvPr>
        </p:nvSpPr>
        <p:spPr/>
        <p:txBody>
          <a:bodyPr/>
          <a:lstStyle/>
          <a:p>
            <a:fld id="{CC610794-BEDF-FE47-AE26-8C7543D73843}" type="slidenum">
              <a:rPr kumimoji="1" lang="zh-CN" altLang="en-US" smtClean="0"/>
              <a:t>‹#›</a:t>
            </a:fld>
            <a:endParaRPr kumimoji="1" lang="zh-CN" altLang="en-US"/>
          </a:p>
        </p:txBody>
      </p:sp>
    </p:spTree>
    <p:extLst>
      <p:ext uri="{BB962C8B-B14F-4D97-AF65-F5344CB8AC3E}">
        <p14:creationId xmlns:p14="http://schemas.microsoft.com/office/powerpoint/2010/main" val="1334103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85F5A46-4F60-10E2-53C2-9655EF56C2E4}"/>
              </a:ext>
            </a:extLst>
          </p:cNvPr>
          <p:cNvSpPr>
            <a:spLocks noGrp="1"/>
          </p:cNvSpPr>
          <p:nvPr>
            <p:ph type="title"/>
          </p:nvPr>
        </p:nvSpPr>
        <p:spPr>
          <a:xfrm>
            <a:off x="831851" y="1709740"/>
            <a:ext cx="10515600" cy="2852737"/>
          </a:xfrm>
        </p:spPr>
        <p:txBody>
          <a:bodyPr anchor="b"/>
          <a:lstStyle>
            <a:lvl1pPr>
              <a:defRPr sz="6000"/>
            </a:lvl1pPr>
          </a:lstStyle>
          <a:p>
            <a:r>
              <a:rPr kumimoji="1" lang="zh-CN" altLang="en-US"/>
              <a:t>单击此处编辑母版标题样式</a:t>
            </a:r>
          </a:p>
        </p:txBody>
      </p:sp>
      <p:sp>
        <p:nvSpPr>
          <p:cNvPr id="3" name="文本占位符 2">
            <a:extLst>
              <a:ext uri="{FF2B5EF4-FFF2-40B4-BE49-F238E27FC236}">
                <a16:creationId xmlns:a16="http://schemas.microsoft.com/office/drawing/2014/main" id="{D9CD1097-E967-802F-08F9-26D8F0E913BC}"/>
              </a:ext>
            </a:extLst>
          </p:cNvPr>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kumimoji="1" lang="zh-CN" altLang="en-US"/>
              <a:t>单击此处编辑母版文本样式</a:t>
            </a:r>
          </a:p>
        </p:txBody>
      </p:sp>
      <p:sp>
        <p:nvSpPr>
          <p:cNvPr id="4" name="日期占位符 3">
            <a:extLst>
              <a:ext uri="{FF2B5EF4-FFF2-40B4-BE49-F238E27FC236}">
                <a16:creationId xmlns:a16="http://schemas.microsoft.com/office/drawing/2014/main" id="{77DB174B-452F-EA43-BE6D-708A65C82CC6}"/>
              </a:ext>
            </a:extLst>
          </p:cNvPr>
          <p:cNvSpPr>
            <a:spLocks noGrp="1"/>
          </p:cNvSpPr>
          <p:nvPr>
            <p:ph type="dt" sz="half" idx="10"/>
          </p:nvPr>
        </p:nvSpPr>
        <p:spPr/>
        <p:txBody>
          <a:bodyPr/>
          <a:lstStyle/>
          <a:p>
            <a:fld id="{74B99CC1-5371-E040-BC8C-FBB91FE3FCBD}" type="datetimeFigureOut">
              <a:rPr kumimoji="1" lang="zh-CN" altLang="en-US" smtClean="0"/>
              <a:t>2022/11/29</a:t>
            </a:fld>
            <a:endParaRPr kumimoji="1" lang="zh-CN" altLang="en-US"/>
          </a:p>
        </p:txBody>
      </p:sp>
      <p:sp>
        <p:nvSpPr>
          <p:cNvPr id="5" name="页脚占位符 4">
            <a:extLst>
              <a:ext uri="{FF2B5EF4-FFF2-40B4-BE49-F238E27FC236}">
                <a16:creationId xmlns:a16="http://schemas.microsoft.com/office/drawing/2014/main" id="{A62363AC-4C84-B4BE-BF6A-C4B0174F10C6}"/>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D2E3AE91-FB15-E197-A3A9-738036213AFB}"/>
              </a:ext>
            </a:extLst>
          </p:cNvPr>
          <p:cNvSpPr>
            <a:spLocks noGrp="1"/>
          </p:cNvSpPr>
          <p:nvPr>
            <p:ph type="sldNum" sz="quarter" idx="12"/>
          </p:nvPr>
        </p:nvSpPr>
        <p:spPr/>
        <p:txBody>
          <a:bodyPr/>
          <a:lstStyle/>
          <a:p>
            <a:fld id="{CC610794-BEDF-FE47-AE26-8C7543D73843}" type="slidenum">
              <a:rPr kumimoji="1" lang="zh-CN" altLang="en-US" smtClean="0"/>
              <a:t>‹#›</a:t>
            </a:fld>
            <a:endParaRPr kumimoji="1" lang="zh-CN" altLang="en-US"/>
          </a:p>
        </p:txBody>
      </p:sp>
    </p:spTree>
    <p:extLst>
      <p:ext uri="{BB962C8B-B14F-4D97-AF65-F5344CB8AC3E}">
        <p14:creationId xmlns:p14="http://schemas.microsoft.com/office/powerpoint/2010/main" val="1876130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68798CE-6AF5-8C0E-87C5-F4D3646BAA5C}"/>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0FE15893-01DC-8B40-006A-89971078397F}"/>
              </a:ext>
            </a:extLst>
          </p:cNvPr>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a:extLst>
              <a:ext uri="{FF2B5EF4-FFF2-40B4-BE49-F238E27FC236}">
                <a16:creationId xmlns:a16="http://schemas.microsoft.com/office/drawing/2014/main" id="{850AEC1F-A98D-3CF4-3859-C6C80459DBB6}"/>
              </a:ext>
            </a:extLst>
          </p:cNvPr>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a:extLst>
              <a:ext uri="{FF2B5EF4-FFF2-40B4-BE49-F238E27FC236}">
                <a16:creationId xmlns:a16="http://schemas.microsoft.com/office/drawing/2014/main" id="{EB5F5F4B-5625-4AB0-854C-6CF67268CCB9}"/>
              </a:ext>
            </a:extLst>
          </p:cNvPr>
          <p:cNvSpPr>
            <a:spLocks noGrp="1"/>
          </p:cNvSpPr>
          <p:nvPr>
            <p:ph type="dt" sz="half" idx="10"/>
          </p:nvPr>
        </p:nvSpPr>
        <p:spPr/>
        <p:txBody>
          <a:bodyPr/>
          <a:lstStyle/>
          <a:p>
            <a:fld id="{74B99CC1-5371-E040-BC8C-FBB91FE3FCBD}" type="datetimeFigureOut">
              <a:rPr kumimoji="1" lang="zh-CN" altLang="en-US" smtClean="0"/>
              <a:t>2022/11/29</a:t>
            </a:fld>
            <a:endParaRPr kumimoji="1" lang="zh-CN" altLang="en-US"/>
          </a:p>
        </p:txBody>
      </p:sp>
      <p:sp>
        <p:nvSpPr>
          <p:cNvPr id="6" name="页脚占位符 5">
            <a:extLst>
              <a:ext uri="{FF2B5EF4-FFF2-40B4-BE49-F238E27FC236}">
                <a16:creationId xmlns:a16="http://schemas.microsoft.com/office/drawing/2014/main" id="{C696FA54-54CC-7585-EF0E-D1E751F59087}"/>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1EAF5C52-BD65-5E7F-8CA1-08490C94CBAC}"/>
              </a:ext>
            </a:extLst>
          </p:cNvPr>
          <p:cNvSpPr>
            <a:spLocks noGrp="1"/>
          </p:cNvSpPr>
          <p:nvPr>
            <p:ph type="sldNum" sz="quarter" idx="12"/>
          </p:nvPr>
        </p:nvSpPr>
        <p:spPr/>
        <p:txBody>
          <a:bodyPr/>
          <a:lstStyle/>
          <a:p>
            <a:fld id="{CC610794-BEDF-FE47-AE26-8C7543D73843}" type="slidenum">
              <a:rPr kumimoji="1" lang="zh-CN" altLang="en-US" smtClean="0"/>
              <a:t>‹#›</a:t>
            </a:fld>
            <a:endParaRPr kumimoji="1" lang="zh-CN" altLang="en-US"/>
          </a:p>
        </p:txBody>
      </p:sp>
    </p:spTree>
    <p:extLst>
      <p:ext uri="{BB962C8B-B14F-4D97-AF65-F5344CB8AC3E}">
        <p14:creationId xmlns:p14="http://schemas.microsoft.com/office/powerpoint/2010/main" val="8738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EC1AC73-FA50-78F6-6A11-1446B074D758}"/>
              </a:ext>
            </a:extLst>
          </p:cNvPr>
          <p:cNvSpPr>
            <a:spLocks noGrp="1"/>
          </p:cNvSpPr>
          <p:nvPr>
            <p:ph type="title"/>
          </p:nvPr>
        </p:nvSpPr>
        <p:spPr>
          <a:xfrm>
            <a:off x="839788" y="365127"/>
            <a:ext cx="10515600" cy="1325563"/>
          </a:xfrm>
        </p:spPr>
        <p:txBody>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32D39FA3-F885-3422-A051-AD89D2AB863A}"/>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kumimoji="1" lang="zh-CN" altLang="en-US"/>
              <a:t>单击此处编辑母版文本样式</a:t>
            </a:r>
          </a:p>
        </p:txBody>
      </p:sp>
      <p:sp>
        <p:nvSpPr>
          <p:cNvPr id="4" name="内容占位符 3">
            <a:extLst>
              <a:ext uri="{FF2B5EF4-FFF2-40B4-BE49-F238E27FC236}">
                <a16:creationId xmlns:a16="http://schemas.microsoft.com/office/drawing/2014/main" id="{70306F00-03FC-7B60-D7D8-693494986991}"/>
              </a:ext>
            </a:extLst>
          </p:cNvPr>
          <p:cNvSpPr>
            <a:spLocks noGrp="1"/>
          </p:cNvSpPr>
          <p:nvPr>
            <p:ph sz="half" idx="2"/>
          </p:nvPr>
        </p:nvSpPr>
        <p:spPr>
          <a:xfrm>
            <a:off x="839789"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a:extLst>
              <a:ext uri="{FF2B5EF4-FFF2-40B4-BE49-F238E27FC236}">
                <a16:creationId xmlns:a16="http://schemas.microsoft.com/office/drawing/2014/main" id="{B9414E09-14D4-ED95-139A-5A069488F9A3}"/>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kumimoji="1" lang="zh-CN" altLang="en-US"/>
              <a:t>单击此处编辑母版文本样式</a:t>
            </a:r>
          </a:p>
        </p:txBody>
      </p:sp>
      <p:sp>
        <p:nvSpPr>
          <p:cNvPr id="6" name="内容占位符 5">
            <a:extLst>
              <a:ext uri="{FF2B5EF4-FFF2-40B4-BE49-F238E27FC236}">
                <a16:creationId xmlns:a16="http://schemas.microsoft.com/office/drawing/2014/main" id="{DEB9C5DA-CF2D-47B9-495C-9FDC56329264}"/>
              </a:ext>
            </a:extLst>
          </p:cNvPr>
          <p:cNvSpPr>
            <a:spLocks noGrp="1"/>
          </p:cNvSpPr>
          <p:nvPr>
            <p:ph sz="quarter" idx="4"/>
          </p:nvPr>
        </p:nvSpPr>
        <p:spPr>
          <a:xfrm>
            <a:off x="6172201"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a:extLst>
              <a:ext uri="{FF2B5EF4-FFF2-40B4-BE49-F238E27FC236}">
                <a16:creationId xmlns:a16="http://schemas.microsoft.com/office/drawing/2014/main" id="{A58A1464-DC46-23C1-223F-9F8091910151}"/>
              </a:ext>
            </a:extLst>
          </p:cNvPr>
          <p:cNvSpPr>
            <a:spLocks noGrp="1"/>
          </p:cNvSpPr>
          <p:nvPr>
            <p:ph type="dt" sz="half" idx="10"/>
          </p:nvPr>
        </p:nvSpPr>
        <p:spPr/>
        <p:txBody>
          <a:bodyPr/>
          <a:lstStyle/>
          <a:p>
            <a:fld id="{74B99CC1-5371-E040-BC8C-FBB91FE3FCBD}" type="datetimeFigureOut">
              <a:rPr kumimoji="1" lang="zh-CN" altLang="en-US" smtClean="0"/>
              <a:t>2022/11/29</a:t>
            </a:fld>
            <a:endParaRPr kumimoji="1" lang="zh-CN" altLang="en-US"/>
          </a:p>
        </p:txBody>
      </p:sp>
      <p:sp>
        <p:nvSpPr>
          <p:cNvPr id="8" name="页脚占位符 7">
            <a:extLst>
              <a:ext uri="{FF2B5EF4-FFF2-40B4-BE49-F238E27FC236}">
                <a16:creationId xmlns:a16="http://schemas.microsoft.com/office/drawing/2014/main" id="{56666216-BED1-0B1C-4B45-542867E9FDDD}"/>
              </a:ext>
            </a:extLst>
          </p:cNvPr>
          <p:cNvSpPr>
            <a:spLocks noGrp="1"/>
          </p:cNvSpPr>
          <p:nvPr>
            <p:ph type="ftr" sz="quarter" idx="11"/>
          </p:nvPr>
        </p:nvSpPr>
        <p:spPr/>
        <p:txBody>
          <a:bodyPr/>
          <a:lstStyle/>
          <a:p>
            <a:endParaRPr kumimoji="1" lang="zh-CN" altLang="en-US"/>
          </a:p>
        </p:txBody>
      </p:sp>
      <p:sp>
        <p:nvSpPr>
          <p:cNvPr id="9" name="灯片编号占位符 8">
            <a:extLst>
              <a:ext uri="{FF2B5EF4-FFF2-40B4-BE49-F238E27FC236}">
                <a16:creationId xmlns:a16="http://schemas.microsoft.com/office/drawing/2014/main" id="{E8DF9252-F42B-F908-4E2A-0F04E4A19B6F}"/>
              </a:ext>
            </a:extLst>
          </p:cNvPr>
          <p:cNvSpPr>
            <a:spLocks noGrp="1"/>
          </p:cNvSpPr>
          <p:nvPr>
            <p:ph type="sldNum" sz="quarter" idx="12"/>
          </p:nvPr>
        </p:nvSpPr>
        <p:spPr/>
        <p:txBody>
          <a:bodyPr/>
          <a:lstStyle/>
          <a:p>
            <a:fld id="{CC610794-BEDF-FE47-AE26-8C7543D73843}" type="slidenum">
              <a:rPr kumimoji="1" lang="zh-CN" altLang="en-US" smtClean="0"/>
              <a:t>‹#›</a:t>
            </a:fld>
            <a:endParaRPr kumimoji="1" lang="zh-CN" altLang="en-US"/>
          </a:p>
        </p:txBody>
      </p:sp>
    </p:spTree>
    <p:extLst>
      <p:ext uri="{BB962C8B-B14F-4D97-AF65-F5344CB8AC3E}">
        <p14:creationId xmlns:p14="http://schemas.microsoft.com/office/powerpoint/2010/main" val="3909868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4890373-A538-7A8D-EC6C-5A7E32D1191C}"/>
              </a:ext>
            </a:extLst>
          </p:cNvPr>
          <p:cNvSpPr>
            <a:spLocks noGrp="1"/>
          </p:cNvSpPr>
          <p:nvPr>
            <p:ph type="title"/>
          </p:nvPr>
        </p:nvSpPr>
        <p:spPr/>
        <p:txBody>
          <a:bodyPr/>
          <a:lstStyle/>
          <a:p>
            <a:r>
              <a:rPr kumimoji="1" lang="zh-CN" altLang="en-US"/>
              <a:t>单击此处编辑母版标题样式</a:t>
            </a:r>
          </a:p>
        </p:txBody>
      </p:sp>
      <p:sp>
        <p:nvSpPr>
          <p:cNvPr id="3" name="日期占位符 2">
            <a:extLst>
              <a:ext uri="{FF2B5EF4-FFF2-40B4-BE49-F238E27FC236}">
                <a16:creationId xmlns:a16="http://schemas.microsoft.com/office/drawing/2014/main" id="{E0C3A490-7787-DBE8-6C68-61A9A634F6B9}"/>
              </a:ext>
            </a:extLst>
          </p:cNvPr>
          <p:cNvSpPr>
            <a:spLocks noGrp="1"/>
          </p:cNvSpPr>
          <p:nvPr>
            <p:ph type="dt" sz="half" idx="10"/>
          </p:nvPr>
        </p:nvSpPr>
        <p:spPr/>
        <p:txBody>
          <a:bodyPr/>
          <a:lstStyle/>
          <a:p>
            <a:fld id="{74B99CC1-5371-E040-BC8C-FBB91FE3FCBD}" type="datetimeFigureOut">
              <a:rPr kumimoji="1" lang="zh-CN" altLang="en-US" smtClean="0"/>
              <a:t>2022/11/29</a:t>
            </a:fld>
            <a:endParaRPr kumimoji="1" lang="zh-CN" altLang="en-US"/>
          </a:p>
        </p:txBody>
      </p:sp>
      <p:sp>
        <p:nvSpPr>
          <p:cNvPr id="4" name="页脚占位符 3">
            <a:extLst>
              <a:ext uri="{FF2B5EF4-FFF2-40B4-BE49-F238E27FC236}">
                <a16:creationId xmlns:a16="http://schemas.microsoft.com/office/drawing/2014/main" id="{544B9311-771E-7E74-03B2-03C5FBD71914}"/>
              </a:ext>
            </a:extLst>
          </p:cNvPr>
          <p:cNvSpPr>
            <a:spLocks noGrp="1"/>
          </p:cNvSpPr>
          <p:nvPr>
            <p:ph type="ftr" sz="quarter" idx="11"/>
          </p:nvPr>
        </p:nvSpPr>
        <p:spPr/>
        <p:txBody>
          <a:bodyPr/>
          <a:lstStyle/>
          <a:p>
            <a:endParaRPr kumimoji="1" lang="zh-CN" altLang="en-US"/>
          </a:p>
        </p:txBody>
      </p:sp>
      <p:sp>
        <p:nvSpPr>
          <p:cNvPr id="5" name="灯片编号占位符 4">
            <a:extLst>
              <a:ext uri="{FF2B5EF4-FFF2-40B4-BE49-F238E27FC236}">
                <a16:creationId xmlns:a16="http://schemas.microsoft.com/office/drawing/2014/main" id="{E7C58343-85A9-11C2-E096-670033BF5C9C}"/>
              </a:ext>
            </a:extLst>
          </p:cNvPr>
          <p:cNvSpPr>
            <a:spLocks noGrp="1"/>
          </p:cNvSpPr>
          <p:nvPr>
            <p:ph type="sldNum" sz="quarter" idx="12"/>
          </p:nvPr>
        </p:nvSpPr>
        <p:spPr/>
        <p:txBody>
          <a:bodyPr/>
          <a:lstStyle/>
          <a:p>
            <a:fld id="{CC610794-BEDF-FE47-AE26-8C7543D73843}" type="slidenum">
              <a:rPr kumimoji="1" lang="zh-CN" altLang="en-US" smtClean="0"/>
              <a:t>‹#›</a:t>
            </a:fld>
            <a:endParaRPr kumimoji="1" lang="zh-CN" altLang="en-US"/>
          </a:p>
        </p:txBody>
      </p:sp>
    </p:spTree>
    <p:extLst>
      <p:ext uri="{BB962C8B-B14F-4D97-AF65-F5344CB8AC3E}">
        <p14:creationId xmlns:p14="http://schemas.microsoft.com/office/powerpoint/2010/main" val="2008424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4835B17-D604-8C0E-A307-083233A6F4E5}"/>
              </a:ext>
            </a:extLst>
          </p:cNvPr>
          <p:cNvSpPr>
            <a:spLocks noGrp="1"/>
          </p:cNvSpPr>
          <p:nvPr>
            <p:ph type="dt" sz="half" idx="10"/>
          </p:nvPr>
        </p:nvSpPr>
        <p:spPr/>
        <p:txBody>
          <a:bodyPr/>
          <a:lstStyle/>
          <a:p>
            <a:fld id="{74B99CC1-5371-E040-BC8C-FBB91FE3FCBD}" type="datetimeFigureOut">
              <a:rPr kumimoji="1" lang="zh-CN" altLang="en-US" smtClean="0"/>
              <a:t>2022/11/29</a:t>
            </a:fld>
            <a:endParaRPr kumimoji="1" lang="zh-CN" altLang="en-US"/>
          </a:p>
        </p:txBody>
      </p:sp>
      <p:sp>
        <p:nvSpPr>
          <p:cNvPr id="3" name="页脚占位符 2">
            <a:extLst>
              <a:ext uri="{FF2B5EF4-FFF2-40B4-BE49-F238E27FC236}">
                <a16:creationId xmlns:a16="http://schemas.microsoft.com/office/drawing/2014/main" id="{5095C40C-F05E-70A3-2BB2-73B7551A6F80}"/>
              </a:ext>
            </a:extLst>
          </p:cNvPr>
          <p:cNvSpPr>
            <a:spLocks noGrp="1"/>
          </p:cNvSpPr>
          <p:nvPr>
            <p:ph type="ftr" sz="quarter" idx="11"/>
          </p:nvPr>
        </p:nvSpPr>
        <p:spPr/>
        <p:txBody>
          <a:bodyPr/>
          <a:lstStyle/>
          <a:p>
            <a:endParaRPr kumimoji="1" lang="zh-CN" altLang="en-US"/>
          </a:p>
        </p:txBody>
      </p:sp>
      <p:sp>
        <p:nvSpPr>
          <p:cNvPr id="4" name="灯片编号占位符 3">
            <a:extLst>
              <a:ext uri="{FF2B5EF4-FFF2-40B4-BE49-F238E27FC236}">
                <a16:creationId xmlns:a16="http://schemas.microsoft.com/office/drawing/2014/main" id="{A8D6B968-EE1E-6947-6757-A5D08D077196}"/>
              </a:ext>
            </a:extLst>
          </p:cNvPr>
          <p:cNvSpPr>
            <a:spLocks noGrp="1"/>
          </p:cNvSpPr>
          <p:nvPr>
            <p:ph type="sldNum" sz="quarter" idx="12"/>
          </p:nvPr>
        </p:nvSpPr>
        <p:spPr/>
        <p:txBody>
          <a:bodyPr/>
          <a:lstStyle/>
          <a:p>
            <a:fld id="{CC610794-BEDF-FE47-AE26-8C7543D73843}" type="slidenum">
              <a:rPr kumimoji="1" lang="zh-CN" altLang="en-US" smtClean="0"/>
              <a:t>‹#›</a:t>
            </a:fld>
            <a:endParaRPr kumimoji="1" lang="zh-CN" altLang="en-US"/>
          </a:p>
        </p:txBody>
      </p:sp>
    </p:spTree>
    <p:extLst>
      <p:ext uri="{BB962C8B-B14F-4D97-AF65-F5344CB8AC3E}">
        <p14:creationId xmlns:p14="http://schemas.microsoft.com/office/powerpoint/2010/main" val="1576683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25ED2-D375-50D3-1BA8-65D82FAE2341}"/>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a:extLst>
              <a:ext uri="{FF2B5EF4-FFF2-40B4-BE49-F238E27FC236}">
                <a16:creationId xmlns:a16="http://schemas.microsoft.com/office/drawing/2014/main" id="{99912DEE-DE69-2902-03B2-E455E9CE5AC6}"/>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a:extLst>
              <a:ext uri="{FF2B5EF4-FFF2-40B4-BE49-F238E27FC236}">
                <a16:creationId xmlns:a16="http://schemas.microsoft.com/office/drawing/2014/main" id="{040B430E-1B74-FBD3-8620-8B47C523CFBD}"/>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44B812EF-9F72-DE62-3AF2-780F81A00C56}"/>
              </a:ext>
            </a:extLst>
          </p:cNvPr>
          <p:cNvSpPr>
            <a:spLocks noGrp="1"/>
          </p:cNvSpPr>
          <p:nvPr>
            <p:ph type="dt" sz="half" idx="10"/>
          </p:nvPr>
        </p:nvSpPr>
        <p:spPr/>
        <p:txBody>
          <a:bodyPr/>
          <a:lstStyle/>
          <a:p>
            <a:fld id="{74B99CC1-5371-E040-BC8C-FBB91FE3FCBD}" type="datetimeFigureOut">
              <a:rPr kumimoji="1" lang="zh-CN" altLang="en-US" smtClean="0"/>
              <a:t>2022/11/29</a:t>
            </a:fld>
            <a:endParaRPr kumimoji="1" lang="zh-CN" altLang="en-US"/>
          </a:p>
        </p:txBody>
      </p:sp>
      <p:sp>
        <p:nvSpPr>
          <p:cNvPr id="6" name="页脚占位符 5">
            <a:extLst>
              <a:ext uri="{FF2B5EF4-FFF2-40B4-BE49-F238E27FC236}">
                <a16:creationId xmlns:a16="http://schemas.microsoft.com/office/drawing/2014/main" id="{92D41322-730D-18B2-9510-6A5AD9F32D20}"/>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8076F33F-836C-1FD2-FC44-65B33A95E96B}"/>
              </a:ext>
            </a:extLst>
          </p:cNvPr>
          <p:cNvSpPr>
            <a:spLocks noGrp="1"/>
          </p:cNvSpPr>
          <p:nvPr>
            <p:ph type="sldNum" sz="quarter" idx="12"/>
          </p:nvPr>
        </p:nvSpPr>
        <p:spPr/>
        <p:txBody>
          <a:bodyPr/>
          <a:lstStyle/>
          <a:p>
            <a:fld id="{CC610794-BEDF-FE47-AE26-8C7543D73843}" type="slidenum">
              <a:rPr kumimoji="1" lang="zh-CN" altLang="en-US" smtClean="0"/>
              <a:t>‹#›</a:t>
            </a:fld>
            <a:endParaRPr kumimoji="1" lang="zh-CN" altLang="en-US"/>
          </a:p>
        </p:txBody>
      </p:sp>
    </p:spTree>
    <p:extLst>
      <p:ext uri="{BB962C8B-B14F-4D97-AF65-F5344CB8AC3E}">
        <p14:creationId xmlns:p14="http://schemas.microsoft.com/office/powerpoint/2010/main" val="3664926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F68F1F4-B374-EC44-CEF6-5E9E6E089335}"/>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a:extLst>
              <a:ext uri="{FF2B5EF4-FFF2-40B4-BE49-F238E27FC236}">
                <a16:creationId xmlns:a16="http://schemas.microsoft.com/office/drawing/2014/main" id="{C6E79BC2-466C-6AD9-062E-5416BBBFFE38}"/>
              </a:ext>
            </a:extLst>
          </p:cNvPr>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kumimoji="1" lang="zh-CN" altLang="en-US"/>
          </a:p>
        </p:txBody>
      </p:sp>
      <p:sp>
        <p:nvSpPr>
          <p:cNvPr id="4" name="文本占位符 3">
            <a:extLst>
              <a:ext uri="{FF2B5EF4-FFF2-40B4-BE49-F238E27FC236}">
                <a16:creationId xmlns:a16="http://schemas.microsoft.com/office/drawing/2014/main" id="{10C60726-6D4A-E2F3-F5B0-F0C358C3479F}"/>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C33B66A2-EC3B-A8EC-B975-EB785FC9E397}"/>
              </a:ext>
            </a:extLst>
          </p:cNvPr>
          <p:cNvSpPr>
            <a:spLocks noGrp="1"/>
          </p:cNvSpPr>
          <p:nvPr>
            <p:ph type="dt" sz="half" idx="10"/>
          </p:nvPr>
        </p:nvSpPr>
        <p:spPr/>
        <p:txBody>
          <a:bodyPr/>
          <a:lstStyle/>
          <a:p>
            <a:fld id="{74B99CC1-5371-E040-BC8C-FBB91FE3FCBD}" type="datetimeFigureOut">
              <a:rPr kumimoji="1" lang="zh-CN" altLang="en-US" smtClean="0"/>
              <a:t>2022/11/29</a:t>
            </a:fld>
            <a:endParaRPr kumimoji="1" lang="zh-CN" altLang="en-US"/>
          </a:p>
        </p:txBody>
      </p:sp>
      <p:sp>
        <p:nvSpPr>
          <p:cNvPr id="6" name="页脚占位符 5">
            <a:extLst>
              <a:ext uri="{FF2B5EF4-FFF2-40B4-BE49-F238E27FC236}">
                <a16:creationId xmlns:a16="http://schemas.microsoft.com/office/drawing/2014/main" id="{F8E55264-5031-DE01-309B-E467D30600E4}"/>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02B5F25A-B3A1-EC68-E80E-96C7D42BB070}"/>
              </a:ext>
            </a:extLst>
          </p:cNvPr>
          <p:cNvSpPr>
            <a:spLocks noGrp="1"/>
          </p:cNvSpPr>
          <p:nvPr>
            <p:ph type="sldNum" sz="quarter" idx="12"/>
          </p:nvPr>
        </p:nvSpPr>
        <p:spPr/>
        <p:txBody>
          <a:bodyPr/>
          <a:lstStyle/>
          <a:p>
            <a:fld id="{CC610794-BEDF-FE47-AE26-8C7543D73843}" type="slidenum">
              <a:rPr kumimoji="1" lang="zh-CN" altLang="en-US" smtClean="0"/>
              <a:t>‹#›</a:t>
            </a:fld>
            <a:endParaRPr kumimoji="1" lang="zh-CN" altLang="en-US"/>
          </a:p>
        </p:txBody>
      </p:sp>
    </p:spTree>
    <p:extLst>
      <p:ext uri="{BB962C8B-B14F-4D97-AF65-F5344CB8AC3E}">
        <p14:creationId xmlns:p14="http://schemas.microsoft.com/office/powerpoint/2010/main" val="2113061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3C4633D-45C0-F037-077B-3AB46CBE4953}"/>
              </a:ext>
            </a:extLst>
          </p:cNvPr>
          <p:cNvSpPr>
            <a:spLocks noGrp="1"/>
          </p:cNvSpPr>
          <p:nvPr>
            <p:ph type="title"/>
          </p:nvPr>
        </p:nvSpPr>
        <p:spPr/>
        <p:txBody>
          <a:bodyPr/>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C059661B-3BF0-6008-0274-17478E90951F}"/>
              </a:ext>
            </a:extLst>
          </p:cNvPr>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5B6DE634-99EC-5BC6-81B5-FE2932A481BB}"/>
              </a:ext>
            </a:extLst>
          </p:cNvPr>
          <p:cNvSpPr>
            <a:spLocks noGrp="1"/>
          </p:cNvSpPr>
          <p:nvPr>
            <p:ph type="dt" sz="half" idx="10"/>
          </p:nvPr>
        </p:nvSpPr>
        <p:spPr/>
        <p:txBody>
          <a:bodyPr/>
          <a:lstStyle/>
          <a:p>
            <a:fld id="{74B99CC1-5371-E040-BC8C-FBB91FE3FCBD}" type="datetimeFigureOut">
              <a:rPr kumimoji="1" lang="zh-CN" altLang="en-US" smtClean="0"/>
              <a:t>2022/11/29</a:t>
            </a:fld>
            <a:endParaRPr kumimoji="1" lang="zh-CN" altLang="en-US"/>
          </a:p>
        </p:txBody>
      </p:sp>
      <p:sp>
        <p:nvSpPr>
          <p:cNvPr id="5" name="页脚占位符 4">
            <a:extLst>
              <a:ext uri="{FF2B5EF4-FFF2-40B4-BE49-F238E27FC236}">
                <a16:creationId xmlns:a16="http://schemas.microsoft.com/office/drawing/2014/main" id="{DA937727-8542-20C9-2933-710FD16EF32E}"/>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CFA6D959-9A84-8BB2-23A3-2D22D726ADA1}"/>
              </a:ext>
            </a:extLst>
          </p:cNvPr>
          <p:cNvSpPr>
            <a:spLocks noGrp="1"/>
          </p:cNvSpPr>
          <p:nvPr>
            <p:ph type="sldNum" sz="quarter" idx="12"/>
          </p:nvPr>
        </p:nvSpPr>
        <p:spPr/>
        <p:txBody>
          <a:bodyPr/>
          <a:lstStyle/>
          <a:p>
            <a:fld id="{CC610794-BEDF-FE47-AE26-8C7543D73843}" type="slidenum">
              <a:rPr kumimoji="1" lang="zh-CN" altLang="en-US" smtClean="0"/>
              <a:t>‹#›</a:t>
            </a:fld>
            <a:endParaRPr kumimoji="1" lang="zh-CN" altLang="en-US"/>
          </a:p>
        </p:txBody>
      </p:sp>
    </p:spTree>
    <p:extLst>
      <p:ext uri="{BB962C8B-B14F-4D97-AF65-F5344CB8AC3E}">
        <p14:creationId xmlns:p14="http://schemas.microsoft.com/office/powerpoint/2010/main" val="15718686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1723E7F7-0F0C-8879-FAA8-0C5BC9C5B681}"/>
              </a:ext>
            </a:extLst>
          </p:cNvPr>
          <p:cNvSpPr>
            <a:spLocks noGrp="1"/>
          </p:cNvSpPr>
          <p:nvPr>
            <p:ph type="title" orient="vert"/>
          </p:nvPr>
        </p:nvSpPr>
        <p:spPr>
          <a:xfrm>
            <a:off x="8724901" y="365125"/>
            <a:ext cx="2628900" cy="5811838"/>
          </a:xfrm>
        </p:spPr>
        <p:txBody>
          <a:bodyPr vert="eaVert"/>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B8E28E96-9A85-A7F6-F7A1-CD81D1781655}"/>
              </a:ext>
            </a:extLst>
          </p:cNvPr>
          <p:cNvSpPr>
            <a:spLocks noGrp="1"/>
          </p:cNvSpPr>
          <p:nvPr>
            <p:ph type="body" orient="vert" idx="1"/>
          </p:nvPr>
        </p:nvSpPr>
        <p:spPr>
          <a:xfrm>
            <a:off x="838201"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48990F18-BD41-34C8-76DF-96C057104698}"/>
              </a:ext>
            </a:extLst>
          </p:cNvPr>
          <p:cNvSpPr>
            <a:spLocks noGrp="1"/>
          </p:cNvSpPr>
          <p:nvPr>
            <p:ph type="dt" sz="half" idx="10"/>
          </p:nvPr>
        </p:nvSpPr>
        <p:spPr/>
        <p:txBody>
          <a:bodyPr/>
          <a:lstStyle/>
          <a:p>
            <a:fld id="{74B99CC1-5371-E040-BC8C-FBB91FE3FCBD}" type="datetimeFigureOut">
              <a:rPr kumimoji="1" lang="zh-CN" altLang="en-US" smtClean="0"/>
              <a:t>2022/11/29</a:t>
            </a:fld>
            <a:endParaRPr kumimoji="1" lang="zh-CN" altLang="en-US"/>
          </a:p>
        </p:txBody>
      </p:sp>
      <p:sp>
        <p:nvSpPr>
          <p:cNvPr id="5" name="页脚占位符 4">
            <a:extLst>
              <a:ext uri="{FF2B5EF4-FFF2-40B4-BE49-F238E27FC236}">
                <a16:creationId xmlns:a16="http://schemas.microsoft.com/office/drawing/2014/main" id="{D98470C1-6BA7-A6D7-027E-F178E1C571C8}"/>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D2FD8626-5F7C-329F-C37E-024BC503E1DF}"/>
              </a:ext>
            </a:extLst>
          </p:cNvPr>
          <p:cNvSpPr>
            <a:spLocks noGrp="1"/>
          </p:cNvSpPr>
          <p:nvPr>
            <p:ph type="sldNum" sz="quarter" idx="12"/>
          </p:nvPr>
        </p:nvSpPr>
        <p:spPr/>
        <p:txBody>
          <a:bodyPr/>
          <a:lstStyle/>
          <a:p>
            <a:fld id="{CC610794-BEDF-FE47-AE26-8C7543D73843}" type="slidenum">
              <a:rPr kumimoji="1" lang="zh-CN" altLang="en-US" smtClean="0"/>
              <a:t>‹#›</a:t>
            </a:fld>
            <a:endParaRPr kumimoji="1" lang="zh-CN" altLang="en-US"/>
          </a:p>
        </p:txBody>
      </p:sp>
    </p:spTree>
    <p:extLst>
      <p:ext uri="{BB962C8B-B14F-4D97-AF65-F5344CB8AC3E}">
        <p14:creationId xmlns:p14="http://schemas.microsoft.com/office/powerpoint/2010/main" val="938936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Free Content" userDrawn="1">
  <p:cSld name="Free Content">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12192000" cy="1440000"/>
          </a:xfrm>
          <a:noFill/>
          <a:ln w="9525">
            <a:noFill/>
            <a:miter lim="800000"/>
            <a:headEnd/>
            <a:tailEnd/>
          </a:ln>
        </p:spPr>
        <p:txBody>
          <a:bodyPr vert="horz" wrap="square" lIns="626400" tIns="432000" rIns="2124000" bIns="234000" numCol="1" anchor="t" anchorCtr="0" compatLnSpc="1">
            <a:prstTxWarp prst="textNoShape">
              <a:avLst/>
            </a:prstTxWarp>
          </a:bodyPr>
          <a:lstStyle>
            <a:lvl1pPr marL="0" marR="0" indent="0" algn="l" defTabSz="913943" rtl="0" eaLnBrk="1" fontAlgn="base" latinLnBrk="0" hangingPunct="1">
              <a:lnSpc>
                <a:spcPct val="100000"/>
              </a:lnSpc>
              <a:spcBef>
                <a:spcPct val="0"/>
              </a:spcBef>
              <a:spcAft>
                <a:spcPct val="0"/>
              </a:spcAft>
              <a:buClrTx/>
              <a:buSzTx/>
              <a:buFontTx/>
              <a:buNone/>
              <a:tabLst/>
              <a:defRPr lang="de-DE"/>
            </a:lvl1pPr>
          </a:lstStyle>
          <a:p>
            <a:pPr marL="0" marR="0" lvl="0" indent="0" algn="l" defTabSz="913943" rtl="0" eaLnBrk="1" fontAlgn="base" latinLnBrk="0" hangingPunct="1">
              <a:lnSpc>
                <a:spcPct val="100000"/>
              </a:lnSpc>
              <a:spcBef>
                <a:spcPct val="0"/>
              </a:spcBef>
              <a:spcAft>
                <a:spcPct val="0"/>
              </a:spcAft>
              <a:buClrTx/>
              <a:buSzTx/>
              <a:buFontTx/>
              <a:buNone/>
              <a:tabLst/>
              <a:defRPr/>
            </a:pPr>
            <a:r>
              <a:rPr lang="de-DE" dirty="0"/>
              <a:t>Titelmasterformat durch Klicken bearbeiten</a:t>
            </a:r>
            <a:endParaRPr kumimoji="0" lang="en-US" sz="1999" b="1" i="0" u="none" strike="noStrike" kern="0" cap="none" spc="0" normalizeH="0" baseline="0" noProof="0" dirty="0">
              <a:ln>
                <a:noFill/>
              </a:ln>
              <a:solidFill>
                <a:srgbClr val="000000"/>
              </a:solidFill>
              <a:effectLst/>
              <a:uLnTx/>
              <a:uFillTx/>
              <a:latin typeface="Arial" pitchFamily="34" charset="0"/>
              <a:ea typeface="+mj-ea"/>
              <a:cs typeface="Arial" pitchFamily="34" charset="0"/>
            </a:endParaRPr>
          </a:p>
        </p:txBody>
      </p:sp>
      <p:grpSp>
        <p:nvGrpSpPr>
          <p:cNvPr id="5" name="Group 33"/>
          <p:cNvGrpSpPr>
            <a:grpSpLocks noChangeAspect="1"/>
          </p:cNvGrpSpPr>
          <p:nvPr userDrawn="1"/>
        </p:nvGrpSpPr>
        <p:grpSpPr bwMode="auto">
          <a:xfrm>
            <a:off x="9550189" y="323850"/>
            <a:ext cx="2157876" cy="914400"/>
            <a:chOff x="6019" y="204"/>
            <a:chExt cx="1360" cy="576"/>
          </a:xfrm>
        </p:grpSpPr>
        <p:sp>
          <p:nvSpPr>
            <p:cNvPr id="6" name="AutoShape 32"/>
            <p:cNvSpPr>
              <a:spLocks noChangeAspect="1" noChangeArrowheads="1" noTextEdit="1"/>
            </p:cNvSpPr>
            <p:nvPr userDrawn="1"/>
          </p:nvSpPr>
          <p:spPr bwMode="auto">
            <a:xfrm>
              <a:off x="6019" y="204"/>
              <a:ext cx="1360"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799"/>
            </a:p>
          </p:txBody>
        </p:sp>
        <p:sp>
          <p:nvSpPr>
            <p:cNvPr id="7" name="Rectangle 34"/>
            <p:cNvSpPr>
              <a:spLocks noChangeArrowheads="1"/>
            </p:cNvSpPr>
            <p:nvPr userDrawn="1"/>
          </p:nvSpPr>
          <p:spPr bwMode="auto">
            <a:xfrm>
              <a:off x="6019" y="204"/>
              <a:ext cx="1360" cy="57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sz="1799"/>
            </a:p>
          </p:txBody>
        </p:sp>
        <p:sp>
          <p:nvSpPr>
            <p:cNvPr id="8" name="Freeform 35"/>
            <p:cNvSpPr>
              <a:spLocks/>
            </p:cNvSpPr>
            <p:nvPr userDrawn="1"/>
          </p:nvSpPr>
          <p:spPr bwMode="auto">
            <a:xfrm>
              <a:off x="6765" y="562"/>
              <a:ext cx="98" cy="156"/>
            </a:xfrm>
            <a:custGeom>
              <a:avLst/>
              <a:gdLst>
                <a:gd name="T0" fmla="*/ 705 w 1179"/>
                <a:gd name="T1" fmla="*/ 998 h 1866"/>
                <a:gd name="T2" fmla="*/ 588 w 1179"/>
                <a:gd name="T3" fmla="*/ 1280 h 1866"/>
                <a:gd name="T4" fmla="*/ 458 w 1179"/>
                <a:gd name="T5" fmla="*/ 1547 h 1866"/>
                <a:gd name="T6" fmla="*/ 277 w 1179"/>
                <a:gd name="T7" fmla="*/ 1824 h 1866"/>
                <a:gd name="T8" fmla="*/ 270 w 1179"/>
                <a:gd name="T9" fmla="*/ 1854 h 1866"/>
                <a:gd name="T10" fmla="*/ 295 w 1179"/>
                <a:gd name="T11" fmla="*/ 1866 h 1866"/>
                <a:gd name="T12" fmla="*/ 363 w 1179"/>
                <a:gd name="T13" fmla="*/ 1834 h 1866"/>
                <a:gd name="T14" fmla="*/ 442 w 1179"/>
                <a:gd name="T15" fmla="*/ 1757 h 1866"/>
                <a:gd name="T16" fmla="*/ 627 w 1179"/>
                <a:gd name="T17" fmla="*/ 1494 h 1866"/>
                <a:gd name="T18" fmla="*/ 832 w 1179"/>
                <a:gd name="T19" fmla="*/ 1110 h 1866"/>
                <a:gd name="T20" fmla="*/ 972 w 1179"/>
                <a:gd name="T21" fmla="*/ 852 h 1866"/>
                <a:gd name="T22" fmla="*/ 1080 w 1179"/>
                <a:gd name="T23" fmla="*/ 704 h 1866"/>
                <a:gd name="T24" fmla="*/ 1172 w 1179"/>
                <a:gd name="T25" fmla="*/ 601 h 1866"/>
                <a:gd name="T26" fmla="*/ 1178 w 1179"/>
                <a:gd name="T27" fmla="*/ 575 h 1866"/>
                <a:gd name="T28" fmla="*/ 1137 w 1179"/>
                <a:gd name="T29" fmla="*/ 537 h 1866"/>
                <a:gd name="T30" fmla="*/ 1056 w 1179"/>
                <a:gd name="T31" fmla="*/ 517 h 1866"/>
                <a:gd name="T32" fmla="*/ 1012 w 1179"/>
                <a:gd name="T33" fmla="*/ 528 h 1866"/>
                <a:gd name="T34" fmla="*/ 948 w 1179"/>
                <a:gd name="T35" fmla="*/ 593 h 1866"/>
                <a:gd name="T36" fmla="*/ 778 w 1179"/>
                <a:gd name="T37" fmla="*/ 756 h 1866"/>
                <a:gd name="T38" fmla="*/ 713 w 1179"/>
                <a:gd name="T39" fmla="*/ 790 h 1866"/>
                <a:gd name="T40" fmla="*/ 676 w 1179"/>
                <a:gd name="T41" fmla="*/ 779 h 1866"/>
                <a:gd name="T42" fmla="*/ 653 w 1179"/>
                <a:gd name="T43" fmla="*/ 730 h 1866"/>
                <a:gd name="T44" fmla="*/ 655 w 1179"/>
                <a:gd name="T45" fmla="*/ 622 h 1866"/>
                <a:gd name="T46" fmla="*/ 650 w 1179"/>
                <a:gd name="T47" fmla="*/ 579 h 1866"/>
                <a:gd name="T48" fmla="*/ 622 w 1179"/>
                <a:gd name="T49" fmla="*/ 552 h 1866"/>
                <a:gd name="T50" fmla="*/ 493 w 1179"/>
                <a:gd name="T51" fmla="*/ 530 h 1866"/>
                <a:gd name="T52" fmla="*/ 272 w 1179"/>
                <a:gd name="T53" fmla="*/ 517 h 1866"/>
                <a:gd name="T54" fmla="*/ 340 w 1179"/>
                <a:gd name="T55" fmla="*/ 248 h 1866"/>
                <a:gd name="T56" fmla="*/ 393 w 1179"/>
                <a:gd name="T57" fmla="*/ 122 h 1866"/>
                <a:gd name="T58" fmla="*/ 426 w 1179"/>
                <a:gd name="T59" fmla="*/ 45 h 1866"/>
                <a:gd name="T60" fmla="*/ 397 w 1179"/>
                <a:gd name="T61" fmla="*/ 16 h 1866"/>
                <a:gd name="T62" fmla="*/ 333 w 1179"/>
                <a:gd name="T63" fmla="*/ 0 h 1866"/>
                <a:gd name="T64" fmla="*/ 279 w 1179"/>
                <a:gd name="T65" fmla="*/ 11 h 1866"/>
                <a:gd name="T66" fmla="*/ 240 w 1179"/>
                <a:gd name="T67" fmla="*/ 61 h 1866"/>
                <a:gd name="T68" fmla="*/ 150 w 1179"/>
                <a:gd name="T69" fmla="*/ 340 h 1866"/>
                <a:gd name="T70" fmla="*/ 89 w 1179"/>
                <a:gd name="T71" fmla="*/ 509 h 1866"/>
                <a:gd name="T72" fmla="*/ 11 w 1179"/>
                <a:gd name="T73" fmla="*/ 514 h 1866"/>
                <a:gd name="T74" fmla="*/ 0 w 1179"/>
                <a:gd name="T75" fmla="*/ 531 h 1866"/>
                <a:gd name="T76" fmla="*/ 25 w 1179"/>
                <a:gd name="T77" fmla="*/ 588 h 1866"/>
                <a:gd name="T78" fmla="*/ 69 w 1179"/>
                <a:gd name="T79" fmla="*/ 627 h 1866"/>
                <a:gd name="T80" fmla="*/ 100 w 1179"/>
                <a:gd name="T81" fmla="*/ 669 h 1866"/>
                <a:gd name="T82" fmla="*/ 102 w 1179"/>
                <a:gd name="T83" fmla="*/ 825 h 1866"/>
                <a:gd name="T84" fmla="*/ 141 w 1179"/>
                <a:gd name="T85" fmla="*/ 948 h 1866"/>
                <a:gd name="T86" fmla="*/ 220 w 1179"/>
                <a:gd name="T87" fmla="*/ 1011 h 1866"/>
                <a:gd name="T88" fmla="*/ 273 w 1179"/>
                <a:gd name="T89" fmla="*/ 1012 h 1866"/>
                <a:gd name="T90" fmla="*/ 282 w 1179"/>
                <a:gd name="T91" fmla="*/ 989 h 1866"/>
                <a:gd name="T92" fmla="*/ 251 w 1179"/>
                <a:gd name="T93" fmla="*/ 888 h 1866"/>
                <a:gd name="T94" fmla="*/ 244 w 1179"/>
                <a:gd name="T95" fmla="*/ 748 h 1866"/>
                <a:gd name="T96" fmla="*/ 282 w 1179"/>
                <a:gd name="T97" fmla="*/ 625 h 1866"/>
                <a:gd name="T98" fmla="*/ 428 w 1179"/>
                <a:gd name="T99" fmla="*/ 608 h 1866"/>
                <a:gd name="T100" fmla="*/ 477 w 1179"/>
                <a:gd name="T101" fmla="*/ 617 h 1866"/>
                <a:gd name="T102" fmla="*/ 483 w 1179"/>
                <a:gd name="T103" fmla="*/ 645 h 1866"/>
                <a:gd name="T104" fmla="*/ 495 w 1179"/>
                <a:gd name="T105" fmla="*/ 741 h 1866"/>
                <a:gd name="T106" fmla="*/ 539 w 1179"/>
                <a:gd name="T107" fmla="*/ 816 h 1866"/>
                <a:gd name="T108" fmla="*/ 600 w 1179"/>
                <a:gd name="T109" fmla="*/ 858 h 1866"/>
                <a:gd name="T110" fmla="*/ 682 w 1179"/>
                <a:gd name="T111" fmla="*/ 882 h 1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79" h="1866">
                  <a:moveTo>
                    <a:pt x="756" y="885"/>
                  </a:moveTo>
                  <a:lnTo>
                    <a:pt x="752" y="893"/>
                  </a:lnTo>
                  <a:lnTo>
                    <a:pt x="741" y="919"/>
                  </a:lnTo>
                  <a:lnTo>
                    <a:pt x="729" y="944"/>
                  </a:lnTo>
                  <a:lnTo>
                    <a:pt x="718" y="971"/>
                  </a:lnTo>
                  <a:lnTo>
                    <a:pt x="705" y="998"/>
                  </a:lnTo>
                  <a:lnTo>
                    <a:pt x="694" y="1026"/>
                  </a:lnTo>
                  <a:lnTo>
                    <a:pt x="682" y="1054"/>
                  </a:lnTo>
                  <a:lnTo>
                    <a:pt x="671" y="1083"/>
                  </a:lnTo>
                  <a:lnTo>
                    <a:pt x="659" y="1112"/>
                  </a:lnTo>
                  <a:lnTo>
                    <a:pt x="624" y="1194"/>
                  </a:lnTo>
                  <a:lnTo>
                    <a:pt x="588" y="1280"/>
                  </a:lnTo>
                  <a:lnTo>
                    <a:pt x="569" y="1324"/>
                  </a:lnTo>
                  <a:lnTo>
                    <a:pt x="548" y="1368"/>
                  </a:lnTo>
                  <a:lnTo>
                    <a:pt x="527" y="1412"/>
                  </a:lnTo>
                  <a:lnTo>
                    <a:pt x="506" y="1457"/>
                  </a:lnTo>
                  <a:lnTo>
                    <a:pt x="482" y="1501"/>
                  </a:lnTo>
                  <a:lnTo>
                    <a:pt x="458" y="1547"/>
                  </a:lnTo>
                  <a:lnTo>
                    <a:pt x="432" y="1593"/>
                  </a:lnTo>
                  <a:lnTo>
                    <a:pt x="405" y="1639"/>
                  </a:lnTo>
                  <a:lnTo>
                    <a:pt x="375" y="1685"/>
                  </a:lnTo>
                  <a:lnTo>
                    <a:pt x="344" y="1731"/>
                  </a:lnTo>
                  <a:lnTo>
                    <a:pt x="312" y="1778"/>
                  </a:lnTo>
                  <a:lnTo>
                    <a:pt x="277" y="1824"/>
                  </a:lnTo>
                  <a:lnTo>
                    <a:pt x="272" y="1832"/>
                  </a:lnTo>
                  <a:lnTo>
                    <a:pt x="269" y="1840"/>
                  </a:lnTo>
                  <a:lnTo>
                    <a:pt x="269" y="1844"/>
                  </a:lnTo>
                  <a:lnTo>
                    <a:pt x="268" y="1847"/>
                  </a:lnTo>
                  <a:lnTo>
                    <a:pt x="269" y="1851"/>
                  </a:lnTo>
                  <a:lnTo>
                    <a:pt x="270" y="1854"/>
                  </a:lnTo>
                  <a:lnTo>
                    <a:pt x="272" y="1857"/>
                  </a:lnTo>
                  <a:lnTo>
                    <a:pt x="274" y="1859"/>
                  </a:lnTo>
                  <a:lnTo>
                    <a:pt x="276" y="1861"/>
                  </a:lnTo>
                  <a:lnTo>
                    <a:pt x="279" y="1863"/>
                  </a:lnTo>
                  <a:lnTo>
                    <a:pt x="287" y="1865"/>
                  </a:lnTo>
                  <a:lnTo>
                    <a:pt x="295" y="1866"/>
                  </a:lnTo>
                  <a:lnTo>
                    <a:pt x="306" y="1865"/>
                  </a:lnTo>
                  <a:lnTo>
                    <a:pt x="317" y="1862"/>
                  </a:lnTo>
                  <a:lnTo>
                    <a:pt x="327" y="1858"/>
                  </a:lnTo>
                  <a:lnTo>
                    <a:pt x="338" y="1852"/>
                  </a:lnTo>
                  <a:lnTo>
                    <a:pt x="350" y="1843"/>
                  </a:lnTo>
                  <a:lnTo>
                    <a:pt x="363" y="1834"/>
                  </a:lnTo>
                  <a:lnTo>
                    <a:pt x="375" y="1824"/>
                  </a:lnTo>
                  <a:lnTo>
                    <a:pt x="388" y="1813"/>
                  </a:lnTo>
                  <a:lnTo>
                    <a:pt x="401" y="1801"/>
                  </a:lnTo>
                  <a:lnTo>
                    <a:pt x="415" y="1786"/>
                  </a:lnTo>
                  <a:lnTo>
                    <a:pt x="429" y="1772"/>
                  </a:lnTo>
                  <a:lnTo>
                    <a:pt x="442" y="1757"/>
                  </a:lnTo>
                  <a:lnTo>
                    <a:pt x="471" y="1722"/>
                  </a:lnTo>
                  <a:lnTo>
                    <a:pt x="500" y="1684"/>
                  </a:lnTo>
                  <a:lnTo>
                    <a:pt x="531" y="1642"/>
                  </a:lnTo>
                  <a:lnTo>
                    <a:pt x="563" y="1596"/>
                  </a:lnTo>
                  <a:lnTo>
                    <a:pt x="594" y="1547"/>
                  </a:lnTo>
                  <a:lnTo>
                    <a:pt x="627" y="1494"/>
                  </a:lnTo>
                  <a:lnTo>
                    <a:pt x="661" y="1438"/>
                  </a:lnTo>
                  <a:lnTo>
                    <a:pt x="694" y="1379"/>
                  </a:lnTo>
                  <a:lnTo>
                    <a:pt x="728" y="1317"/>
                  </a:lnTo>
                  <a:lnTo>
                    <a:pt x="763" y="1250"/>
                  </a:lnTo>
                  <a:lnTo>
                    <a:pt x="797" y="1181"/>
                  </a:lnTo>
                  <a:lnTo>
                    <a:pt x="832" y="1110"/>
                  </a:lnTo>
                  <a:lnTo>
                    <a:pt x="858" y="1056"/>
                  </a:lnTo>
                  <a:lnTo>
                    <a:pt x="883" y="1008"/>
                  </a:lnTo>
                  <a:lnTo>
                    <a:pt x="906" y="964"/>
                  </a:lnTo>
                  <a:lnTo>
                    <a:pt x="930" y="923"/>
                  </a:lnTo>
                  <a:lnTo>
                    <a:pt x="951" y="886"/>
                  </a:lnTo>
                  <a:lnTo>
                    <a:pt x="972" y="852"/>
                  </a:lnTo>
                  <a:lnTo>
                    <a:pt x="992" y="822"/>
                  </a:lnTo>
                  <a:lnTo>
                    <a:pt x="1010" y="793"/>
                  </a:lnTo>
                  <a:lnTo>
                    <a:pt x="1029" y="768"/>
                  </a:lnTo>
                  <a:lnTo>
                    <a:pt x="1047" y="745"/>
                  </a:lnTo>
                  <a:lnTo>
                    <a:pt x="1063" y="724"/>
                  </a:lnTo>
                  <a:lnTo>
                    <a:pt x="1080" y="704"/>
                  </a:lnTo>
                  <a:lnTo>
                    <a:pt x="1110" y="670"/>
                  </a:lnTo>
                  <a:lnTo>
                    <a:pt x="1139" y="639"/>
                  </a:lnTo>
                  <a:lnTo>
                    <a:pt x="1152" y="625"/>
                  </a:lnTo>
                  <a:lnTo>
                    <a:pt x="1164" y="610"/>
                  </a:lnTo>
                  <a:lnTo>
                    <a:pt x="1169" y="606"/>
                  </a:lnTo>
                  <a:lnTo>
                    <a:pt x="1172" y="601"/>
                  </a:lnTo>
                  <a:lnTo>
                    <a:pt x="1175" y="597"/>
                  </a:lnTo>
                  <a:lnTo>
                    <a:pt x="1177" y="592"/>
                  </a:lnTo>
                  <a:lnTo>
                    <a:pt x="1178" y="588"/>
                  </a:lnTo>
                  <a:lnTo>
                    <a:pt x="1179" y="584"/>
                  </a:lnTo>
                  <a:lnTo>
                    <a:pt x="1179" y="580"/>
                  </a:lnTo>
                  <a:lnTo>
                    <a:pt x="1178" y="575"/>
                  </a:lnTo>
                  <a:lnTo>
                    <a:pt x="1175" y="569"/>
                  </a:lnTo>
                  <a:lnTo>
                    <a:pt x="1171" y="561"/>
                  </a:lnTo>
                  <a:lnTo>
                    <a:pt x="1164" y="555"/>
                  </a:lnTo>
                  <a:lnTo>
                    <a:pt x="1157" y="549"/>
                  </a:lnTo>
                  <a:lnTo>
                    <a:pt x="1148" y="543"/>
                  </a:lnTo>
                  <a:lnTo>
                    <a:pt x="1137" y="537"/>
                  </a:lnTo>
                  <a:lnTo>
                    <a:pt x="1125" y="532"/>
                  </a:lnTo>
                  <a:lnTo>
                    <a:pt x="1111" y="527"/>
                  </a:lnTo>
                  <a:lnTo>
                    <a:pt x="1092" y="521"/>
                  </a:lnTo>
                  <a:lnTo>
                    <a:pt x="1074" y="518"/>
                  </a:lnTo>
                  <a:lnTo>
                    <a:pt x="1065" y="517"/>
                  </a:lnTo>
                  <a:lnTo>
                    <a:pt x="1056" y="517"/>
                  </a:lnTo>
                  <a:lnTo>
                    <a:pt x="1049" y="517"/>
                  </a:lnTo>
                  <a:lnTo>
                    <a:pt x="1041" y="518"/>
                  </a:lnTo>
                  <a:lnTo>
                    <a:pt x="1034" y="520"/>
                  </a:lnTo>
                  <a:lnTo>
                    <a:pt x="1027" y="522"/>
                  </a:lnTo>
                  <a:lnTo>
                    <a:pt x="1020" y="525"/>
                  </a:lnTo>
                  <a:lnTo>
                    <a:pt x="1012" y="528"/>
                  </a:lnTo>
                  <a:lnTo>
                    <a:pt x="1006" y="532"/>
                  </a:lnTo>
                  <a:lnTo>
                    <a:pt x="1000" y="537"/>
                  </a:lnTo>
                  <a:lnTo>
                    <a:pt x="994" y="542"/>
                  </a:lnTo>
                  <a:lnTo>
                    <a:pt x="989" y="548"/>
                  </a:lnTo>
                  <a:lnTo>
                    <a:pt x="985" y="551"/>
                  </a:lnTo>
                  <a:lnTo>
                    <a:pt x="948" y="593"/>
                  </a:lnTo>
                  <a:lnTo>
                    <a:pt x="909" y="635"/>
                  </a:lnTo>
                  <a:lnTo>
                    <a:pt x="870" y="675"/>
                  </a:lnTo>
                  <a:lnTo>
                    <a:pt x="832" y="711"/>
                  </a:lnTo>
                  <a:lnTo>
                    <a:pt x="813" y="728"/>
                  </a:lnTo>
                  <a:lnTo>
                    <a:pt x="795" y="743"/>
                  </a:lnTo>
                  <a:lnTo>
                    <a:pt x="778" y="756"/>
                  </a:lnTo>
                  <a:lnTo>
                    <a:pt x="762" y="769"/>
                  </a:lnTo>
                  <a:lnTo>
                    <a:pt x="746" y="778"/>
                  </a:lnTo>
                  <a:lnTo>
                    <a:pt x="732" y="784"/>
                  </a:lnTo>
                  <a:lnTo>
                    <a:pt x="725" y="787"/>
                  </a:lnTo>
                  <a:lnTo>
                    <a:pt x="719" y="789"/>
                  </a:lnTo>
                  <a:lnTo>
                    <a:pt x="713" y="790"/>
                  </a:lnTo>
                  <a:lnTo>
                    <a:pt x="707" y="790"/>
                  </a:lnTo>
                  <a:lnTo>
                    <a:pt x="697" y="789"/>
                  </a:lnTo>
                  <a:lnTo>
                    <a:pt x="688" y="786"/>
                  </a:lnTo>
                  <a:lnTo>
                    <a:pt x="684" y="784"/>
                  </a:lnTo>
                  <a:lnTo>
                    <a:pt x="680" y="782"/>
                  </a:lnTo>
                  <a:lnTo>
                    <a:pt x="676" y="779"/>
                  </a:lnTo>
                  <a:lnTo>
                    <a:pt x="673" y="776"/>
                  </a:lnTo>
                  <a:lnTo>
                    <a:pt x="668" y="770"/>
                  </a:lnTo>
                  <a:lnTo>
                    <a:pt x="664" y="762"/>
                  </a:lnTo>
                  <a:lnTo>
                    <a:pt x="661" y="755"/>
                  </a:lnTo>
                  <a:lnTo>
                    <a:pt x="657" y="747"/>
                  </a:lnTo>
                  <a:lnTo>
                    <a:pt x="653" y="730"/>
                  </a:lnTo>
                  <a:lnTo>
                    <a:pt x="651" y="711"/>
                  </a:lnTo>
                  <a:lnTo>
                    <a:pt x="651" y="692"/>
                  </a:lnTo>
                  <a:lnTo>
                    <a:pt x="651" y="672"/>
                  </a:lnTo>
                  <a:lnTo>
                    <a:pt x="653" y="652"/>
                  </a:lnTo>
                  <a:lnTo>
                    <a:pt x="654" y="634"/>
                  </a:lnTo>
                  <a:lnTo>
                    <a:pt x="655" y="622"/>
                  </a:lnTo>
                  <a:lnTo>
                    <a:pt x="656" y="611"/>
                  </a:lnTo>
                  <a:lnTo>
                    <a:pt x="656" y="604"/>
                  </a:lnTo>
                  <a:lnTo>
                    <a:pt x="655" y="597"/>
                  </a:lnTo>
                  <a:lnTo>
                    <a:pt x="654" y="591"/>
                  </a:lnTo>
                  <a:lnTo>
                    <a:pt x="652" y="585"/>
                  </a:lnTo>
                  <a:lnTo>
                    <a:pt x="650" y="579"/>
                  </a:lnTo>
                  <a:lnTo>
                    <a:pt x="647" y="574"/>
                  </a:lnTo>
                  <a:lnTo>
                    <a:pt x="644" y="569"/>
                  </a:lnTo>
                  <a:lnTo>
                    <a:pt x="639" y="564"/>
                  </a:lnTo>
                  <a:lnTo>
                    <a:pt x="634" y="560"/>
                  </a:lnTo>
                  <a:lnTo>
                    <a:pt x="629" y="556"/>
                  </a:lnTo>
                  <a:lnTo>
                    <a:pt x="622" y="552"/>
                  </a:lnTo>
                  <a:lnTo>
                    <a:pt x="615" y="549"/>
                  </a:lnTo>
                  <a:lnTo>
                    <a:pt x="598" y="544"/>
                  </a:lnTo>
                  <a:lnTo>
                    <a:pt x="578" y="539"/>
                  </a:lnTo>
                  <a:lnTo>
                    <a:pt x="558" y="537"/>
                  </a:lnTo>
                  <a:lnTo>
                    <a:pt x="529" y="533"/>
                  </a:lnTo>
                  <a:lnTo>
                    <a:pt x="493" y="530"/>
                  </a:lnTo>
                  <a:lnTo>
                    <a:pt x="453" y="527"/>
                  </a:lnTo>
                  <a:lnTo>
                    <a:pt x="411" y="525"/>
                  </a:lnTo>
                  <a:lnTo>
                    <a:pt x="366" y="522"/>
                  </a:lnTo>
                  <a:lnTo>
                    <a:pt x="322" y="520"/>
                  </a:lnTo>
                  <a:lnTo>
                    <a:pt x="279" y="517"/>
                  </a:lnTo>
                  <a:lnTo>
                    <a:pt x="272" y="517"/>
                  </a:lnTo>
                  <a:lnTo>
                    <a:pt x="273" y="510"/>
                  </a:lnTo>
                  <a:lnTo>
                    <a:pt x="286" y="448"/>
                  </a:lnTo>
                  <a:lnTo>
                    <a:pt x="300" y="387"/>
                  </a:lnTo>
                  <a:lnTo>
                    <a:pt x="316" y="329"/>
                  </a:lnTo>
                  <a:lnTo>
                    <a:pt x="332" y="274"/>
                  </a:lnTo>
                  <a:lnTo>
                    <a:pt x="340" y="248"/>
                  </a:lnTo>
                  <a:lnTo>
                    <a:pt x="349" y="223"/>
                  </a:lnTo>
                  <a:lnTo>
                    <a:pt x="358" y="199"/>
                  </a:lnTo>
                  <a:lnTo>
                    <a:pt x="367" y="178"/>
                  </a:lnTo>
                  <a:lnTo>
                    <a:pt x="376" y="157"/>
                  </a:lnTo>
                  <a:lnTo>
                    <a:pt x="384" y="138"/>
                  </a:lnTo>
                  <a:lnTo>
                    <a:pt x="393" y="122"/>
                  </a:lnTo>
                  <a:lnTo>
                    <a:pt x="401" y="106"/>
                  </a:lnTo>
                  <a:lnTo>
                    <a:pt x="413" y="86"/>
                  </a:lnTo>
                  <a:lnTo>
                    <a:pt x="422" y="67"/>
                  </a:lnTo>
                  <a:lnTo>
                    <a:pt x="425" y="59"/>
                  </a:lnTo>
                  <a:lnTo>
                    <a:pt x="426" y="52"/>
                  </a:lnTo>
                  <a:lnTo>
                    <a:pt x="426" y="45"/>
                  </a:lnTo>
                  <a:lnTo>
                    <a:pt x="424" y="39"/>
                  </a:lnTo>
                  <a:lnTo>
                    <a:pt x="422" y="34"/>
                  </a:lnTo>
                  <a:lnTo>
                    <a:pt x="418" y="30"/>
                  </a:lnTo>
                  <a:lnTo>
                    <a:pt x="413" y="25"/>
                  </a:lnTo>
                  <a:lnTo>
                    <a:pt x="406" y="20"/>
                  </a:lnTo>
                  <a:lnTo>
                    <a:pt x="397" y="16"/>
                  </a:lnTo>
                  <a:lnTo>
                    <a:pt x="387" y="13"/>
                  </a:lnTo>
                  <a:lnTo>
                    <a:pt x="376" y="9"/>
                  </a:lnTo>
                  <a:lnTo>
                    <a:pt x="364" y="6"/>
                  </a:lnTo>
                  <a:lnTo>
                    <a:pt x="353" y="3"/>
                  </a:lnTo>
                  <a:lnTo>
                    <a:pt x="342" y="1"/>
                  </a:lnTo>
                  <a:lnTo>
                    <a:pt x="333" y="0"/>
                  </a:lnTo>
                  <a:lnTo>
                    <a:pt x="323" y="0"/>
                  </a:lnTo>
                  <a:lnTo>
                    <a:pt x="313" y="1"/>
                  </a:lnTo>
                  <a:lnTo>
                    <a:pt x="304" y="2"/>
                  </a:lnTo>
                  <a:lnTo>
                    <a:pt x="294" y="4"/>
                  </a:lnTo>
                  <a:lnTo>
                    <a:pt x="286" y="7"/>
                  </a:lnTo>
                  <a:lnTo>
                    <a:pt x="279" y="11"/>
                  </a:lnTo>
                  <a:lnTo>
                    <a:pt x="273" y="15"/>
                  </a:lnTo>
                  <a:lnTo>
                    <a:pt x="267" y="20"/>
                  </a:lnTo>
                  <a:lnTo>
                    <a:pt x="262" y="26"/>
                  </a:lnTo>
                  <a:lnTo>
                    <a:pt x="253" y="37"/>
                  </a:lnTo>
                  <a:lnTo>
                    <a:pt x="245" y="49"/>
                  </a:lnTo>
                  <a:lnTo>
                    <a:pt x="240" y="61"/>
                  </a:lnTo>
                  <a:lnTo>
                    <a:pt x="235" y="73"/>
                  </a:lnTo>
                  <a:lnTo>
                    <a:pt x="216" y="124"/>
                  </a:lnTo>
                  <a:lnTo>
                    <a:pt x="197" y="177"/>
                  </a:lnTo>
                  <a:lnTo>
                    <a:pt x="180" y="230"/>
                  </a:lnTo>
                  <a:lnTo>
                    <a:pt x="164" y="285"/>
                  </a:lnTo>
                  <a:lnTo>
                    <a:pt x="150" y="340"/>
                  </a:lnTo>
                  <a:lnTo>
                    <a:pt x="137" y="395"/>
                  </a:lnTo>
                  <a:lnTo>
                    <a:pt x="126" y="450"/>
                  </a:lnTo>
                  <a:lnTo>
                    <a:pt x="117" y="505"/>
                  </a:lnTo>
                  <a:lnTo>
                    <a:pt x="116" y="510"/>
                  </a:lnTo>
                  <a:lnTo>
                    <a:pt x="111" y="510"/>
                  </a:lnTo>
                  <a:lnTo>
                    <a:pt x="89" y="509"/>
                  </a:lnTo>
                  <a:lnTo>
                    <a:pt x="71" y="509"/>
                  </a:lnTo>
                  <a:lnTo>
                    <a:pt x="54" y="509"/>
                  </a:lnTo>
                  <a:lnTo>
                    <a:pt x="39" y="509"/>
                  </a:lnTo>
                  <a:lnTo>
                    <a:pt x="26" y="510"/>
                  </a:lnTo>
                  <a:lnTo>
                    <a:pt x="16" y="512"/>
                  </a:lnTo>
                  <a:lnTo>
                    <a:pt x="11" y="514"/>
                  </a:lnTo>
                  <a:lnTo>
                    <a:pt x="8" y="517"/>
                  </a:lnTo>
                  <a:lnTo>
                    <a:pt x="5" y="519"/>
                  </a:lnTo>
                  <a:lnTo>
                    <a:pt x="3" y="522"/>
                  </a:lnTo>
                  <a:lnTo>
                    <a:pt x="2" y="524"/>
                  </a:lnTo>
                  <a:lnTo>
                    <a:pt x="1" y="528"/>
                  </a:lnTo>
                  <a:lnTo>
                    <a:pt x="0" y="531"/>
                  </a:lnTo>
                  <a:lnTo>
                    <a:pt x="0" y="535"/>
                  </a:lnTo>
                  <a:lnTo>
                    <a:pt x="2" y="545"/>
                  </a:lnTo>
                  <a:lnTo>
                    <a:pt x="6" y="555"/>
                  </a:lnTo>
                  <a:lnTo>
                    <a:pt x="11" y="566"/>
                  </a:lnTo>
                  <a:lnTo>
                    <a:pt x="17" y="577"/>
                  </a:lnTo>
                  <a:lnTo>
                    <a:pt x="25" y="588"/>
                  </a:lnTo>
                  <a:lnTo>
                    <a:pt x="34" y="600"/>
                  </a:lnTo>
                  <a:lnTo>
                    <a:pt x="40" y="606"/>
                  </a:lnTo>
                  <a:lnTo>
                    <a:pt x="47" y="611"/>
                  </a:lnTo>
                  <a:lnTo>
                    <a:pt x="54" y="618"/>
                  </a:lnTo>
                  <a:lnTo>
                    <a:pt x="61" y="623"/>
                  </a:lnTo>
                  <a:lnTo>
                    <a:pt x="69" y="627"/>
                  </a:lnTo>
                  <a:lnTo>
                    <a:pt x="77" y="631"/>
                  </a:lnTo>
                  <a:lnTo>
                    <a:pt x="86" y="635"/>
                  </a:lnTo>
                  <a:lnTo>
                    <a:pt x="96" y="638"/>
                  </a:lnTo>
                  <a:lnTo>
                    <a:pt x="102" y="640"/>
                  </a:lnTo>
                  <a:lnTo>
                    <a:pt x="101" y="644"/>
                  </a:lnTo>
                  <a:lnTo>
                    <a:pt x="100" y="669"/>
                  </a:lnTo>
                  <a:lnTo>
                    <a:pt x="99" y="693"/>
                  </a:lnTo>
                  <a:lnTo>
                    <a:pt x="98" y="718"/>
                  </a:lnTo>
                  <a:lnTo>
                    <a:pt x="98" y="741"/>
                  </a:lnTo>
                  <a:lnTo>
                    <a:pt x="98" y="771"/>
                  </a:lnTo>
                  <a:lnTo>
                    <a:pt x="99" y="798"/>
                  </a:lnTo>
                  <a:lnTo>
                    <a:pt x="102" y="825"/>
                  </a:lnTo>
                  <a:lnTo>
                    <a:pt x="106" y="849"/>
                  </a:lnTo>
                  <a:lnTo>
                    <a:pt x="110" y="873"/>
                  </a:lnTo>
                  <a:lnTo>
                    <a:pt x="116" y="894"/>
                  </a:lnTo>
                  <a:lnTo>
                    <a:pt x="123" y="914"/>
                  </a:lnTo>
                  <a:lnTo>
                    <a:pt x="131" y="932"/>
                  </a:lnTo>
                  <a:lnTo>
                    <a:pt x="141" y="948"/>
                  </a:lnTo>
                  <a:lnTo>
                    <a:pt x="152" y="963"/>
                  </a:lnTo>
                  <a:lnTo>
                    <a:pt x="163" y="976"/>
                  </a:lnTo>
                  <a:lnTo>
                    <a:pt x="176" y="987"/>
                  </a:lnTo>
                  <a:lnTo>
                    <a:pt x="189" y="997"/>
                  </a:lnTo>
                  <a:lnTo>
                    <a:pt x="204" y="1004"/>
                  </a:lnTo>
                  <a:lnTo>
                    <a:pt x="220" y="1011"/>
                  </a:lnTo>
                  <a:lnTo>
                    <a:pt x="236" y="1016"/>
                  </a:lnTo>
                  <a:lnTo>
                    <a:pt x="242" y="1017"/>
                  </a:lnTo>
                  <a:lnTo>
                    <a:pt x="248" y="1017"/>
                  </a:lnTo>
                  <a:lnTo>
                    <a:pt x="259" y="1016"/>
                  </a:lnTo>
                  <a:lnTo>
                    <a:pt x="268" y="1014"/>
                  </a:lnTo>
                  <a:lnTo>
                    <a:pt x="273" y="1012"/>
                  </a:lnTo>
                  <a:lnTo>
                    <a:pt x="277" y="1010"/>
                  </a:lnTo>
                  <a:lnTo>
                    <a:pt x="280" y="1007"/>
                  </a:lnTo>
                  <a:lnTo>
                    <a:pt x="282" y="1004"/>
                  </a:lnTo>
                  <a:lnTo>
                    <a:pt x="284" y="999"/>
                  </a:lnTo>
                  <a:lnTo>
                    <a:pt x="284" y="994"/>
                  </a:lnTo>
                  <a:lnTo>
                    <a:pt x="282" y="989"/>
                  </a:lnTo>
                  <a:lnTo>
                    <a:pt x="279" y="982"/>
                  </a:lnTo>
                  <a:lnTo>
                    <a:pt x="271" y="966"/>
                  </a:lnTo>
                  <a:lnTo>
                    <a:pt x="265" y="948"/>
                  </a:lnTo>
                  <a:lnTo>
                    <a:pt x="259" y="929"/>
                  </a:lnTo>
                  <a:lnTo>
                    <a:pt x="254" y="909"/>
                  </a:lnTo>
                  <a:lnTo>
                    <a:pt x="251" y="888"/>
                  </a:lnTo>
                  <a:lnTo>
                    <a:pt x="247" y="866"/>
                  </a:lnTo>
                  <a:lnTo>
                    <a:pt x="245" y="843"/>
                  </a:lnTo>
                  <a:lnTo>
                    <a:pt x="244" y="820"/>
                  </a:lnTo>
                  <a:lnTo>
                    <a:pt x="243" y="796"/>
                  </a:lnTo>
                  <a:lnTo>
                    <a:pt x="243" y="773"/>
                  </a:lnTo>
                  <a:lnTo>
                    <a:pt x="244" y="748"/>
                  </a:lnTo>
                  <a:lnTo>
                    <a:pt x="245" y="725"/>
                  </a:lnTo>
                  <a:lnTo>
                    <a:pt x="249" y="678"/>
                  </a:lnTo>
                  <a:lnTo>
                    <a:pt x="254" y="633"/>
                  </a:lnTo>
                  <a:lnTo>
                    <a:pt x="255" y="629"/>
                  </a:lnTo>
                  <a:lnTo>
                    <a:pt x="259" y="628"/>
                  </a:lnTo>
                  <a:lnTo>
                    <a:pt x="282" y="625"/>
                  </a:lnTo>
                  <a:lnTo>
                    <a:pt x="307" y="622"/>
                  </a:lnTo>
                  <a:lnTo>
                    <a:pt x="332" y="618"/>
                  </a:lnTo>
                  <a:lnTo>
                    <a:pt x="357" y="615"/>
                  </a:lnTo>
                  <a:lnTo>
                    <a:pt x="381" y="612"/>
                  </a:lnTo>
                  <a:lnTo>
                    <a:pt x="406" y="610"/>
                  </a:lnTo>
                  <a:lnTo>
                    <a:pt x="428" y="608"/>
                  </a:lnTo>
                  <a:lnTo>
                    <a:pt x="448" y="607"/>
                  </a:lnTo>
                  <a:lnTo>
                    <a:pt x="450" y="607"/>
                  </a:lnTo>
                  <a:lnTo>
                    <a:pt x="459" y="608"/>
                  </a:lnTo>
                  <a:lnTo>
                    <a:pt x="466" y="610"/>
                  </a:lnTo>
                  <a:lnTo>
                    <a:pt x="472" y="612"/>
                  </a:lnTo>
                  <a:lnTo>
                    <a:pt x="477" y="617"/>
                  </a:lnTo>
                  <a:lnTo>
                    <a:pt x="479" y="620"/>
                  </a:lnTo>
                  <a:lnTo>
                    <a:pt x="481" y="623"/>
                  </a:lnTo>
                  <a:lnTo>
                    <a:pt x="482" y="626"/>
                  </a:lnTo>
                  <a:lnTo>
                    <a:pt x="483" y="630"/>
                  </a:lnTo>
                  <a:lnTo>
                    <a:pt x="483" y="637"/>
                  </a:lnTo>
                  <a:lnTo>
                    <a:pt x="483" y="645"/>
                  </a:lnTo>
                  <a:lnTo>
                    <a:pt x="483" y="657"/>
                  </a:lnTo>
                  <a:lnTo>
                    <a:pt x="483" y="674"/>
                  </a:lnTo>
                  <a:lnTo>
                    <a:pt x="485" y="693"/>
                  </a:lnTo>
                  <a:lnTo>
                    <a:pt x="489" y="717"/>
                  </a:lnTo>
                  <a:lnTo>
                    <a:pt x="492" y="728"/>
                  </a:lnTo>
                  <a:lnTo>
                    <a:pt x="495" y="741"/>
                  </a:lnTo>
                  <a:lnTo>
                    <a:pt x="500" y="753"/>
                  </a:lnTo>
                  <a:lnTo>
                    <a:pt x="506" y="766"/>
                  </a:lnTo>
                  <a:lnTo>
                    <a:pt x="513" y="779"/>
                  </a:lnTo>
                  <a:lnTo>
                    <a:pt x="520" y="791"/>
                  </a:lnTo>
                  <a:lnTo>
                    <a:pt x="529" y="803"/>
                  </a:lnTo>
                  <a:lnTo>
                    <a:pt x="539" y="816"/>
                  </a:lnTo>
                  <a:lnTo>
                    <a:pt x="548" y="824"/>
                  </a:lnTo>
                  <a:lnTo>
                    <a:pt x="558" y="832"/>
                  </a:lnTo>
                  <a:lnTo>
                    <a:pt x="568" y="840"/>
                  </a:lnTo>
                  <a:lnTo>
                    <a:pt x="578" y="846"/>
                  </a:lnTo>
                  <a:lnTo>
                    <a:pt x="589" y="853"/>
                  </a:lnTo>
                  <a:lnTo>
                    <a:pt x="600" y="858"/>
                  </a:lnTo>
                  <a:lnTo>
                    <a:pt x="613" y="865"/>
                  </a:lnTo>
                  <a:lnTo>
                    <a:pt x="626" y="869"/>
                  </a:lnTo>
                  <a:lnTo>
                    <a:pt x="639" y="873"/>
                  </a:lnTo>
                  <a:lnTo>
                    <a:pt x="652" y="877"/>
                  </a:lnTo>
                  <a:lnTo>
                    <a:pt x="668" y="879"/>
                  </a:lnTo>
                  <a:lnTo>
                    <a:pt x="682" y="882"/>
                  </a:lnTo>
                  <a:lnTo>
                    <a:pt x="697" y="883"/>
                  </a:lnTo>
                  <a:lnTo>
                    <a:pt x="714" y="884"/>
                  </a:lnTo>
                  <a:lnTo>
                    <a:pt x="730" y="885"/>
                  </a:lnTo>
                  <a:lnTo>
                    <a:pt x="747" y="885"/>
                  </a:lnTo>
                  <a:lnTo>
                    <a:pt x="756" y="88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799"/>
            </a:p>
          </p:txBody>
        </p:sp>
        <p:sp>
          <p:nvSpPr>
            <p:cNvPr id="9" name="Freeform 36"/>
            <p:cNvSpPr>
              <a:spLocks/>
            </p:cNvSpPr>
            <p:nvPr userDrawn="1"/>
          </p:nvSpPr>
          <p:spPr bwMode="auto">
            <a:xfrm>
              <a:off x="6460" y="648"/>
              <a:ext cx="42" cy="70"/>
            </a:xfrm>
            <a:custGeom>
              <a:avLst/>
              <a:gdLst>
                <a:gd name="T0" fmla="*/ 395 w 504"/>
                <a:gd name="T1" fmla="*/ 126 h 840"/>
                <a:gd name="T2" fmla="*/ 353 w 504"/>
                <a:gd name="T3" fmla="*/ 165 h 840"/>
                <a:gd name="T4" fmla="*/ 314 w 504"/>
                <a:gd name="T5" fmla="*/ 203 h 840"/>
                <a:gd name="T6" fmla="*/ 279 w 504"/>
                <a:gd name="T7" fmla="*/ 243 h 840"/>
                <a:gd name="T8" fmla="*/ 248 w 504"/>
                <a:gd name="T9" fmla="*/ 283 h 840"/>
                <a:gd name="T10" fmla="*/ 219 w 504"/>
                <a:gd name="T11" fmla="*/ 323 h 840"/>
                <a:gd name="T12" fmla="*/ 195 w 504"/>
                <a:gd name="T13" fmla="*/ 365 h 840"/>
                <a:gd name="T14" fmla="*/ 174 w 504"/>
                <a:gd name="T15" fmla="*/ 407 h 840"/>
                <a:gd name="T16" fmla="*/ 156 w 504"/>
                <a:gd name="T17" fmla="*/ 451 h 840"/>
                <a:gd name="T18" fmla="*/ 135 w 504"/>
                <a:gd name="T19" fmla="*/ 514 h 840"/>
                <a:gd name="T20" fmla="*/ 122 w 504"/>
                <a:gd name="T21" fmla="*/ 567 h 840"/>
                <a:gd name="T22" fmla="*/ 115 w 504"/>
                <a:gd name="T23" fmla="*/ 613 h 840"/>
                <a:gd name="T24" fmla="*/ 114 w 504"/>
                <a:gd name="T25" fmla="*/ 650 h 840"/>
                <a:gd name="T26" fmla="*/ 116 w 504"/>
                <a:gd name="T27" fmla="*/ 681 h 840"/>
                <a:gd name="T28" fmla="*/ 121 w 504"/>
                <a:gd name="T29" fmla="*/ 704 h 840"/>
                <a:gd name="T30" fmla="*/ 127 w 504"/>
                <a:gd name="T31" fmla="*/ 723 h 840"/>
                <a:gd name="T32" fmla="*/ 135 w 504"/>
                <a:gd name="T33" fmla="*/ 736 h 840"/>
                <a:gd name="T34" fmla="*/ 146 w 504"/>
                <a:gd name="T35" fmla="*/ 748 h 840"/>
                <a:gd name="T36" fmla="*/ 159 w 504"/>
                <a:gd name="T37" fmla="*/ 757 h 840"/>
                <a:gd name="T38" fmla="*/ 173 w 504"/>
                <a:gd name="T39" fmla="*/ 762 h 840"/>
                <a:gd name="T40" fmla="*/ 188 w 504"/>
                <a:gd name="T41" fmla="*/ 764 h 840"/>
                <a:gd name="T42" fmla="*/ 208 w 504"/>
                <a:gd name="T43" fmla="*/ 840 h 840"/>
                <a:gd name="T44" fmla="*/ 182 w 504"/>
                <a:gd name="T45" fmla="*/ 839 h 840"/>
                <a:gd name="T46" fmla="*/ 159 w 504"/>
                <a:gd name="T47" fmla="*/ 835 h 840"/>
                <a:gd name="T48" fmla="*/ 136 w 504"/>
                <a:gd name="T49" fmla="*/ 829 h 840"/>
                <a:gd name="T50" fmla="*/ 115 w 504"/>
                <a:gd name="T51" fmla="*/ 821 h 840"/>
                <a:gd name="T52" fmla="*/ 96 w 504"/>
                <a:gd name="T53" fmla="*/ 809 h 840"/>
                <a:gd name="T54" fmla="*/ 77 w 504"/>
                <a:gd name="T55" fmla="*/ 795 h 840"/>
                <a:gd name="T56" fmla="*/ 61 w 504"/>
                <a:gd name="T57" fmla="*/ 780 h 840"/>
                <a:gd name="T58" fmla="*/ 47 w 504"/>
                <a:gd name="T59" fmla="*/ 761 h 840"/>
                <a:gd name="T60" fmla="*/ 28 w 504"/>
                <a:gd name="T61" fmla="*/ 731 h 840"/>
                <a:gd name="T62" fmla="*/ 14 w 504"/>
                <a:gd name="T63" fmla="*/ 696 h 840"/>
                <a:gd name="T64" fmla="*/ 5 w 504"/>
                <a:gd name="T65" fmla="*/ 658 h 840"/>
                <a:gd name="T66" fmla="*/ 1 w 504"/>
                <a:gd name="T67" fmla="*/ 618 h 840"/>
                <a:gd name="T68" fmla="*/ 1 w 504"/>
                <a:gd name="T69" fmla="*/ 576 h 840"/>
                <a:gd name="T70" fmla="*/ 5 w 504"/>
                <a:gd name="T71" fmla="*/ 532 h 840"/>
                <a:gd name="T72" fmla="*/ 14 w 504"/>
                <a:gd name="T73" fmla="*/ 486 h 840"/>
                <a:gd name="T74" fmla="*/ 27 w 504"/>
                <a:gd name="T75" fmla="*/ 439 h 840"/>
                <a:gd name="T76" fmla="*/ 51 w 504"/>
                <a:gd name="T77" fmla="*/ 380 h 840"/>
                <a:gd name="T78" fmla="*/ 81 w 504"/>
                <a:gd name="T79" fmla="*/ 321 h 840"/>
                <a:gd name="T80" fmla="*/ 118 w 504"/>
                <a:gd name="T81" fmla="*/ 264 h 840"/>
                <a:gd name="T82" fmla="*/ 162 w 504"/>
                <a:gd name="T83" fmla="*/ 209 h 840"/>
                <a:gd name="T84" fmla="*/ 212 w 504"/>
                <a:gd name="T85" fmla="*/ 156 h 840"/>
                <a:gd name="T86" fmla="*/ 269 w 504"/>
                <a:gd name="T87" fmla="*/ 103 h 840"/>
                <a:gd name="T88" fmla="*/ 332 w 504"/>
                <a:gd name="T89" fmla="*/ 52 h 840"/>
                <a:gd name="T90" fmla="*/ 403 w 504"/>
                <a:gd name="T91" fmla="*/ 2 h 840"/>
                <a:gd name="T92" fmla="*/ 504 w 504"/>
                <a:gd name="T93" fmla="*/ 26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04" h="840">
                  <a:moveTo>
                    <a:pt x="406" y="118"/>
                  </a:moveTo>
                  <a:lnTo>
                    <a:pt x="395" y="126"/>
                  </a:lnTo>
                  <a:lnTo>
                    <a:pt x="374" y="146"/>
                  </a:lnTo>
                  <a:lnTo>
                    <a:pt x="353" y="165"/>
                  </a:lnTo>
                  <a:lnTo>
                    <a:pt x="333" y="184"/>
                  </a:lnTo>
                  <a:lnTo>
                    <a:pt x="314" y="203"/>
                  </a:lnTo>
                  <a:lnTo>
                    <a:pt x="295" y="223"/>
                  </a:lnTo>
                  <a:lnTo>
                    <a:pt x="279" y="243"/>
                  </a:lnTo>
                  <a:lnTo>
                    <a:pt x="263" y="262"/>
                  </a:lnTo>
                  <a:lnTo>
                    <a:pt x="248" y="283"/>
                  </a:lnTo>
                  <a:lnTo>
                    <a:pt x="233" y="303"/>
                  </a:lnTo>
                  <a:lnTo>
                    <a:pt x="219" y="323"/>
                  </a:lnTo>
                  <a:lnTo>
                    <a:pt x="207" y="344"/>
                  </a:lnTo>
                  <a:lnTo>
                    <a:pt x="195" y="365"/>
                  </a:lnTo>
                  <a:lnTo>
                    <a:pt x="184" y="386"/>
                  </a:lnTo>
                  <a:lnTo>
                    <a:pt x="174" y="407"/>
                  </a:lnTo>
                  <a:lnTo>
                    <a:pt x="165" y="430"/>
                  </a:lnTo>
                  <a:lnTo>
                    <a:pt x="156" y="451"/>
                  </a:lnTo>
                  <a:lnTo>
                    <a:pt x="145" y="484"/>
                  </a:lnTo>
                  <a:lnTo>
                    <a:pt x="135" y="514"/>
                  </a:lnTo>
                  <a:lnTo>
                    <a:pt x="128" y="542"/>
                  </a:lnTo>
                  <a:lnTo>
                    <a:pt x="122" y="567"/>
                  </a:lnTo>
                  <a:lnTo>
                    <a:pt x="118" y="591"/>
                  </a:lnTo>
                  <a:lnTo>
                    <a:pt x="115" y="613"/>
                  </a:lnTo>
                  <a:lnTo>
                    <a:pt x="114" y="633"/>
                  </a:lnTo>
                  <a:lnTo>
                    <a:pt x="114" y="650"/>
                  </a:lnTo>
                  <a:lnTo>
                    <a:pt x="114" y="666"/>
                  </a:lnTo>
                  <a:lnTo>
                    <a:pt x="116" y="681"/>
                  </a:lnTo>
                  <a:lnTo>
                    <a:pt x="118" y="693"/>
                  </a:lnTo>
                  <a:lnTo>
                    <a:pt x="121" y="704"/>
                  </a:lnTo>
                  <a:lnTo>
                    <a:pt x="124" y="714"/>
                  </a:lnTo>
                  <a:lnTo>
                    <a:pt x="127" y="723"/>
                  </a:lnTo>
                  <a:lnTo>
                    <a:pt x="131" y="730"/>
                  </a:lnTo>
                  <a:lnTo>
                    <a:pt x="135" y="736"/>
                  </a:lnTo>
                  <a:lnTo>
                    <a:pt x="140" y="742"/>
                  </a:lnTo>
                  <a:lnTo>
                    <a:pt x="146" y="748"/>
                  </a:lnTo>
                  <a:lnTo>
                    <a:pt x="152" y="753"/>
                  </a:lnTo>
                  <a:lnTo>
                    <a:pt x="159" y="757"/>
                  </a:lnTo>
                  <a:lnTo>
                    <a:pt x="166" y="760"/>
                  </a:lnTo>
                  <a:lnTo>
                    <a:pt x="173" y="762"/>
                  </a:lnTo>
                  <a:lnTo>
                    <a:pt x="180" y="763"/>
                  </a:lnTo>
                  <a:lnTo>
                    <a:pt x="188" y="764"/>
                  </a:lnTo>
                  <a:lnTo>
                    <a:pt x="230" y="801"/>
                  </a:lnTo>
                  <a:lnTo>
                    <a:pt x="208" y="840"/>
                  </a:lnTo>
                  <a:lnTo>
                    <a:pt x="195" y="840"/>
                  </a:lnTo>
                  <a:lnTo>
                    <a:pt x="182" y="839"/>
                  </a:lnTo>
                  <a:lnTo>
                    <a:pt x="170" y="838"/>
                  </a:lnTo>
                  <a:lnTo>
                    <a:pt x="159" y="835"/>
                  </a:lnTo>
                  <a:lnTo>
                    <a:pt x="148" y="833"/>
                  </a:lnTo>
                  <a:lnTo>
                    <a:pt x="136" y="829"/>
                  </a:lnTo>
                  <a:lnTo>
                    <a:pt x="125" y="825"/>
                  </a:lnTo>
                  <a:lnTo>
                    <a:pt x="115" y="821"/>
                  </a:lnTo>
                  <a:lnTo>
                    <a:pt x="105" y="814"/>
                  </a:lnTo>
                  <a:lnTo>
                    <a:pt x="96" y="809"/>
                  </a:lnTo>
                  <a:lnTo>
                    <a:pt x="86" y="802"/>
                  </a:lnTo>
                  <a:lnTo>
                    <a:pt x="77" y="795"/>
                  </a:lnTo>
                  <a:lnTo>
                    <a:pt x="69" y="788"/>
                  </a:lnTo>
                  <a:lnTo>
                    <a:pt x="61" y="780"/>
                  </a:lnTo>
                  <a:lnTo>
                    <a:pt x="54" y="771"/>
                  </a:lnTo>
                  <a:lnTo>
                    <a:pt x="47" y="761"/>
                  </a:lnTo>
                  <a:lnTo>
                    <a:pt x="36" y="746"/>
                  </a:lnTo>
                  <a:lnTo>
                    <a:pt x="28" y="731"/>
                  </a:lnTo>
                  <a:lnTo>
                    <a:pt x="21" y="713"/>
                  </a:lnTo>
                  <a:lnTo>
                    <a:pt x="14" y="696"/>
                  </a:lnTo>
                  <a:lnTo>
                    <a:pt x="9" y="678"/>
                  </a:lnTo>
                  <a:lnTo>
                    <a:pt x="5" y="658"/>
                  </a:lnTo>
                  <a:lnTo>
                    <a:pt x="2" y="639"/>
                  </a:lnTo>
                  <a:lnTo>
                    <a:pt x="1" y="618"/>
                  </a:lnTo>
                  <a:lnTo>
                    <a:pt x="0" y="597"/>
                  </a:lnTo>
                  <a:lnTo>
                    <a:pt x="1" y="576"/>
                  </a:lnTo>
                  <a:lnTo>
                    <a:pt x="2" y="554"/>
                  </a:lnTo>
                  <a:lnTo>
                    <a:pt x="5" y="532"/>
                  </a:lnTo>
                  <a:lnTo>
                    <a:pt x="9" y="509"/>
                  </a:lnTo>
                  <a:lnTo>
                    <a:pt x="14" y="486"/>
                  </a:lnTo>
                  <a:lnTo>
                    <a:pt x="20" y="462"/>
                  </a:lnTo>
                  <a:lnTo>
                    <a:pt x="27" y="439"/>
                  </a:lnTo>
                  <a:lnTo>
                    <a:pt x="38" y="409"/>
                  </a:lnTo>
                  <a:lnTo>
                    <a:pt x="51" y="380"/>
                  </a:lnTo>
                  <a:lnTo>
                    <a:pt x="66" y="350"/>
                  </a:lnTo>
                  <a:lnTo>
                    <a:pt x="81" y="321"/>
                  </a:lnTo>
                  <a:lnTo>
                    <a:pt x="99" y="293"/>
                  </a:lnTo>
                  <a:lnTo>
                    <a:pt x="118" y="264"/>
                  </a:lnTo>
                  <a:lnTo>
                    <a:pt x="139" y="237"/>
                  </a:lnTo>
                  <a:lnTo>
                    <a:pt x="162" y="209"/>
                  </a:lnTo>
                  <a:lnTo>
                    <a:pt x="185" y="183"/>
                  </a:lnTo>
                  <a:lnTo>
                    <a:pt x="212" y="156"/>
                  </a:lnTo>
                  <a:lnTo>
                    <a:pt x="239" y="130"/>
                  </a:lnTo>
                  <a:lnTo>
                    <a:pt x="269" y="103"/>
                  </a:lnTo>
                  <a:lnTo>
                    <a:pt x="300" y="77"/>
                  </a:lnTo>
                  <a:lnTo>
                    <a:pt x="332" y="52"/>
                  </a:lnTo>
                  <a:lnTo>
                    <a:pt x="367" y="26"/>
                  </a:lnTo>
                  <a:lnTo>
                    <a:pt x="403" y="2"/>
                  </a:lnTo>
                  <a:lnTo>
                    <a:pt x="406" y="0"/>
                  </a:lnTo>
                  <a:lnTo>
                    <a:pt x="504" y="26"/>
                  </a:lnTo>
                  <a:lnTo>
                    <a:pt x="406" y="1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799"/>
            </a:p>
          </p:txBody>
        </p:sp>
        <p:sp>
          <p:nvSpPr>
            <p:cNvPr id="10" name="Freeform 37"/>
            <p:cNvSpPr>
              <a:spLocks/>
            </p:cNvSpPr>
            <p:nvPr userDrawn="1"/>
          </p:nvSpPr>
          <p:spPr bwMode="auto">
            <a:xfrm>
              <a:off x="7081" y="570"/>
              <a:ext cx="66" cy="83"/>
            </a:xfrm>
            <a:custGeom>
              <a:avLst/>
              <a:gdLst>
                <a:gd name="T0" fmla="*/ 575 w 783"/>
                <a:gd name="T1" fmla="*/ 794 h 1004"/>
                <a:gd name="T2" fmla="*/ 584 w 783"/>
                <a:gd name="T3" fmla="*/ 863 h 1004"/>
                <a:gd name="T4" fmla="*/ 607 w 783"/>
                <a:gd name="T5" fmla="*/ 922 h 1004"/>
                <a:gd name="T6" fmla="*/ 643 w 783"/>
                <a:gd name="T7" fmla="*/ 967 h 1004"/>
                <a:gd name="T8" fmla="*/ 692 w 783"/>
                <a:gd name="T9" fmla="*/ 1000 h 1004"/>
                <a:gd name="T10" fmla="*/ 718 w 783"/>
                <a:gd name="T11" fmla="*/ 1004 h 1004"/>
                <a:gd name="T12" fmla="*/ 738 w 783"/>
                <a:gd name="T13" fmla="*/ 997 h 1004"/>
                <a:gd name="T14" fmla="*/ 741 w 783"/>
                <a:gd name="T15" fmla="*/ 978 h 1004"/>
                <a:gd name="T16" fmla="*/ 727 w 783"/>
                <a:gd name="T17" fmla="*/ 902 h 1004"/>
                <a:gd name="T18" fmla="*/ 728 w 783"/>
                <a:gd name="T19" fmla="*/ 819 h 1004"/>
                <a:gd name="T20" fmla="*/ 742 w 783"/>
                <a:gd name="T21" fmla="*/ 732 h 1004"/>
                <a:gd name="T22" fmla="*/ 767 w 783"/>
                <a:gd name="T23" fmla="*/ 642 h 1004"/>
                <a:gd name="T24" fmla="*/ 783 w 783"/>
                <a:gd name="T25" fmla="*/ 583 h 1004"/>
                <a:gd name="T26" fmla="*/ 779 w 783"/>
                <a:gd name="T27" fmla="*/ 550 h 1004"/>
                <a:gd name="T28" fmla="*/ 756 w 783"/>
                <a:gd name="T29" fmla="*/ 522 h 1004"/>
                <a:gd name="T30" fmla="*/ 702 w 783"/>
                <a:gd name="T31" fmla="*/ 494 h 1004"/>
                <a:gd name="T32" fmla="*/ 674 w 783"/>
                <a:gd name="T33" fmla="*/ 489 h 1004"/>
                <a:gd name="T34" fmla="*/ 651 w 783"/>
                <a:gd name="T35" fmla="*/ 493 h 1004"/>
                <a:gd name="T36" fmla="*/ 633 w 783"/>
                <a:gd name="T37" fmla="*/ 508 h 1004"/>
                <a:gd name="T38" fmla="*/ 603 w 783"/>
                <a:gd name="T39" fmla="*/ 553 h 1004"/>
                <a:gd name="T40" fmla="*/ 506 w 783"/>
                <a:gd name="T41" fmla="*/ 676 h 1004"/>
                <a:gd name="T42" fmla="*/ 401 w 783"/>
                <a:gd name="T43" fmla="*/ 783 h 1004"/>
                <a:gd name="T44" fmla="*/ 336 w 783"/>
                <a:gd name="T45" fmla="*/ 834 h 1004"/>
                <a:gd name="T46" fmla="*/ 286 w 783"/>
                <a:gd name="T47" fmla="*/ 860 h 1004"/>
                <a:gd name="T48" fmla="*/ 240 w 783"/>
                <a:gd name="T49" fmla="*/ 873 h 1004"/>
                <a:gd name="T50" fmla="*/ 209 w 783"/>
                <a:gd name="T51" fmla="*/ 871 h 1004"/>
                <a:gd name="T52" fmla="*/ 188 w 783"/>
                <a:gd name="T53" fmla="*/ 858 h 1004"/>
                <a:gd name="T54" fmla="*/ 170 w 783"/>
                <a:gd name="T55" fmla="*/ 836 h 1004"/>
                <a:gd name="T56" fmla="*/ 155 w 783"/>
                <a:gd name="T57" fmla="*/ 776 h 1004"/>
                <a:gd name="T58" fmla="*/ 159 w 783"/>
                <a:gd name="T59" fmla="*/ 665 h 1004"/>
                <a:gd name="T60" fmla="*/ 188 w 783"/>
                <a:gd name="T61" fmla="*/ 507 h 1004"/>
                <a:gd name="T62" fmla="*/ 234 w 783"/>
                <a:gd name="T63" fmla="*/ 341 h 1004"/>
                <a:gd name="T64" fmla="*/ 291 w 783"/>
                <a:gd name="T65" fmla="*/ 188 h 1004"/>
                <a:gd name="T66" fmla="*/ 345 w 783"/>
                <a:gd name="T67" fmla="*/ 81 h 1004"/>
                <a:gd name="T68" fmla="*/ 360 w 783"/>
                <a:gd name="T69" fmla="*/ 40 h 1004"/>
                <a:gd name="T70" fmla="*/ 354 w 783"/>
                <a:gd name="T71" fmla="*/ 15 h 1004"/>
                <a:gd name="T72" fmla="*/ 327 w 783"/>
                <a:gd name="T73" fmla="*/ 3 h 1004"/>
                <a:gd name="T74" fmla="*/ 291 w 783"/>
                <a:gd name="T75" fmla="*/ 0 h 1004"/>
                <a:gd name="T76" fmla="*/ 240 w 783"/>
                <a:gd name="T77" fmla="*/ 7 h 1004"/>
                <a:gd name="T78" fmla="*/ 203 w 783"/>
                <a:gd name="T79" fmla="*/ 25 h 1004"/>
                <a:gd name="T80" fmla="*/ 178 w 783"/>
                <a:gd name="T81" fmla="*/ 52 h 1004"/>
                <a:gd name="T82" fmla="*/ 135 w 783"/>
                <a:gd name="T83" fmla="*/ 146 h 1004"/>
                <a:gd name="T84" fmla="*/ 81 w 783"/>
                <a:gd name="T85" fmla="*/ 292 h 1004"/>
                <a:gd name="T86" fmla="*/ 34 w 783"/>
                <a:gd name="T87" fmla="*/ 458 h 1004"/>
                <a:gd name="T88" fmla="*/ 5 w 783"/>
                <a:gd name="T89" fmla="*/ 639 h 1004"/>
                <a:gd name="T90" fmla="*/ 1 w 783"/>
                <a:gd name="T91" fmla="*/ 756 h 1004"/>
                <a:gd name="T92" fmla="*/ 8 w 783"/>
                <a:gd name="T93" fmla="*/ 802 h 1004"/>
                <a:gd name="T94" fmla="*/ 25 w 783"/>
                <a:gd name="T95" fmla="*/ 845 h 1004"/>
                <a:gd name="T96" fmla="*/ 51 w 783"/>
                <a:gd name="T97" fmla="*/ 884 h 1004"/>
                <a:gd name="T98" fmla="*/ 91 w 783"/>
                <a:gd name="T99" fmla="*/ 923 h 1004"/>
                <a:gd name="T100" fmla="*/ 141 w 783"/>
                <a:gd name="T101" fmla="*/ 955 h 1004"/>
                <a:gd name="T102" fmla="*/ 189 w 783"/>
                <a:gd name="T103" fmla="*/ 975 h 1004"/>
                <a:gd name="T104" fmla="*/ 248 w 783"/>
                <a:gd name="T105" fmla="*/ 986 h 1004"/>
                <a:gd name="T106" fmla="*/ 294 w 783"/>
                <a:gd name="T107" fmla="*/ 979 h 1004"/>
                <a:gd name="T108" fmla="*/ 339 w 783"/>
                <a:gd name="T109" fmla="*/ 961 h 1004"/>
                <a:gd name="T110" fmla="*/ 426 w 783"/>
                <a:gd name="T111" fmla="*/ 901 h 1004"/>
                <a:gd name="T112" fmla="*/ 504 w 783"/>
                <a:gd name="T113" fmla="*/ 825 h 10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83" h="1004">
                  <a:moveTo>
                    <a:pt x="576" y="737"/>
                  </a:moveTo>
                  <a:lnTo>
                    <a:pt x="575" y="755"/>
                  </a:lnTo>
                  <a:lnTo>
                    <a:pt x="575" y="775"/>
                  </a:lnTo>
                  <a:lnTo>
                    <a:pt x="575" y="794"/>
                  </a:lnTo>
                  <a:lnTo>
                    <a:pt x="576" y="812"/>
                  </a:lnTo>
                  <a:lnTo>
                    <a:pt x="578" y="831"/>
                  </a:lnTo>
                  <a:lnTo>
                    <a:pt x="581" y="847"/>
                  </a:lnTo>
                  <a:lnTo>
                    <a:pt x="584" y="863"/>
                  </a:lnTo>
                  <a:lnTo>
                    <a:pt x="590" y="879"/>
                  </a:lnTo>
                  <a:lnTo>
                    <a:pt x="595" y="894"/>
                  </a:lnTo>
                  <a:lnTo>
                    <a:pt x="601" y="908"/>
                  </a:lnTo>
                  <a:lnTo>
                    <a:pt x="607" y="922"/>
                  </a:lnTo>
                  <a:lnTo>
                    <a:pt x="615" y="934"/>
                  </a:lnTo>
                  <a:lnTo>
                    <a:pt x="623" y="946"/>
                  </a:lnTo>
                  <a:lnTo>
                    <a:pt x="632" y="956"/>
                  </a:lnTo>
                  <a:lnTo>
                    <a:pt x="643" y="967"/>
                  </a:lnTo>
                  <a:lnTo>
                    <a:pt x="654" y="977"/>
                  </a:lnTo>
                  <a:lnTo>
                    <a:pt x="666" y="986"/>
                  </a:lnTo>
                  <a:lnTo>
                    <a:pt x="678" y="994"/>
                  </a:lnTo>
                  <a:lnTo>
                    <a:pt x="692" y="1000"/>
                  </a:lnTo>
                  <a:lnTo>
                    <a:pt x="699" y="1002"/>
                  </a:lnTo>
                  <a:lnTo>
                    <a:pt x="705" y="1003"/>
                  </a:lnTo>
                  <a:lnTo>
                    <a:pt x="712" y="1004"/>
                  </a:lnTo>
                  <a:lnTo>
                    <a:pt x="718" y="1004"/>
                  </a:lnTo>
                  <a:lnTo>
                    <a:pt x="724" y="1004"/>
                  </a:lnTo>
                  <a:lnTo>
                    <a:pt x="730" y="1003"/>
                  </a:lnTo>
                  <a:lnTo>
                    <a:pt x="735" y="1000"/>
                  </a:lnTo>
                  <a:lnTo>
                    <a:pt x="738" y="997"/>
                  </a:lnTo>
                  <a:lnTo>
                    <a:pt x="741" y="993"/>
                  </a:lnTo>
                  <a:lnTo>
                    <a:pt x="742" y="989"/>
                  </a:lnTo>
                  <a:lnTo>
                    <a:pt x="742" y="984"/>
                  </a:lnTo>
                  <a:lnTo>
                    <a:pt x="741" y="978"/>
                  </a:lnTo>
                  <a:lnTo>
                    <a:pt x="735" y="959"/>
                  </a:lnTo>
                  <a:lnTo>
                    <a:pt x="732" y="941"/>
                  </a:lnTo>
                  <a:lnTo>
                    <a:pt x="729" y="922"/>
                  </a:lnTo>
                  <a:lnTo>
                    <a:pt x="727" y="902"/>
                  </a:lnTo>
                  <a:lnTo>
                    <a:pt x="726" y="883"/>
                  </a:lnTo>
                  <a:lnTo>
                    <a:pt x="726" y="861"/>
                  </a:lnTo>
                  <a:lnTo>
                    <a:pt x="726" y="841"/>
                  </a:lnTo>
                  <a:lnTo>
                    <a:pt x="728" y="819"/>
                  </a:lnTo>
                  <a:lnTo>
                    <a:pt x="730" y="798"/>
                  </a:lnTo>
                  <a:lnTo>
                    <a:pt x="733" y="776"/>
                  </a:lnTo>
                  <a:lnTo>
                    <a:pt x="736" y="754"/>
                  </a:lnTo>
                  <a:lnTo>
                    <a:pt x="742" y="732"/>
                  </a:lnTo>
                  <a:lnTo>
                    <a:pt x="747" y="709"/>
                  </a:lnTo>
                  <a:lnTo>
                    <a:pt x="753" y="687"/>
                  </a:lnTo>
                  <a:lnTo>
                    <a:pt x="760" y="664"/>
                  </a:lnTo>
                  <a:lnTo>
                    <a:pt x="767" y="642"/>
                  </a:lnTo>
                  <a:lnTo>
                    <a:pt x="775" y="620"/>
                  </a:lnTo>
                  <a:lnTo>
                    <a:pt x="780" y="600"/>
                  </a:lnTo>
                  <a:lnTo>
                    <a:pt x="782" y="591"/>
                  </a:lnTo>
                  <a:lnTo>
                    <a:pt x="783" y="583"/>
                  </a:lnTo>
                  <a:lnTo>
                    <a:pt x="783" y="573"/>
                  </a:lnTo>
                  <a:lnTo>
                    <a:pt x="783" y="565"/>
                  </a:lnTo>
                  <a:lnTo>
                    <a:pt x="781" y="558"/>
                  </a:lnTo>
                  <a:lnTo>
                    <a:pt x="779" y="550"/>
                  </a:lnTo>
                  <a:lnTo>
                    <a:pt x="775" y="543"/>
                  </a:lnTo>
                  <a:lnTo>
                    <a:pt x="770" y="536"/>
                  </a:lnTo>
                  <a:lnTo>
                    <a:pt x="764" y="530"/>
                  </a:lnTo>
                  <a:lnTo>
                    <a:pt x="756" y="522"/>
                  </a:lnTo>
                  <a:lnTo>
                    <a:pt x="747" y="515"/>
                  </a:lnTo>
                  <a:lnTo>
                    <a:pt x="735" y="509"/>
                  </a:lnTo>
                  <a:lnTo>
                    <a:pt x="718" y="500"/>
                  </a:lnTo>
                  <a:lnTo>
                    <a:pt x="702" y="494"/>
                  </a:lnTo>
                  <a:lnTo>
                    <a:pt x="695" y="492"/>
                  </a:lnTo>
                  <a:lnTo>
                    <a:pt x="687" y="490"/>
                  </a:lnTo>
                  <a:lnTo>
                    <a:pt x="680" y="489"/>
                  </a:lnTo>
                  <a:lnTo>
                    <a:pt x="674" y="489"/>
                  </a:lnTo>
                  <a:lnTo>
                    <a:pt x="667" y="489"/>
                  </a:lnTo>
                  <a:lnTo>
                    <a:pt x="662" y="490"/>
                  </a:lnTo>
                  <a:lnTo>
                    <a:pt x="656" y="491"/>
                  </a:lnTo>
                  <a:lnTo>
                    <a:pt x="651" y="493"/>
                  </a:lnTo>
                  <a:lnTo>
                    <a:pt x="646" y="496"/>
                  </a:lnTo>
                  <a:lnTo>
                    <a:pt x="642" y="499"/>
                  </a:lnTo>
                  <a:lnTo>
                    <a:pt x="637" y="503"/>
                  </a:lnTo>
                  <a:lnTo>
                    <a:pt x="633" y="508"/>
                  </a:lnTo>
                  <a:lnTo>
                    <a:pt x="630" y="512"/>
                  </a:lnTo>
                  <a:lnTo>
                    <a:pt x="627" y="516"/>
                  </a:lnTo>
                  <a:lnTo>
                    <a:pt x="624" y="522"/>
                  </a:lnTo>
                  <a:lnTo>
                    <a:pt x="603" y="553"/>
                  </a:lnTo>
                  <a:lnTo>
                    <a:pt x="579" y="584"/>
                  </a:lnTo>
                  <a:lnTo>
                    <a:pt x="556" y="615"/>
                  </a:lnTo>
                  <a:lnTo>
                    <a:pt x="531" y="646"/>
                  </a:lnTo>
                  <a:lnTo>
                    <a:pt x="506" y="676"/>
                  </a:lnTo>
                  <a:lnTo>
                    <a:pt x="480" y="704"/>
                  </a:lnTo>
                  <a:lnTo>
                    <a:pt x="454" y="733"/>
                  </a:lnTo>
                  <a:lnTo>
                    <a:pt x="427" y="758"/>
                  </a:lnTo>
                  <a:lnTo>
                    <a:pt x="401" y="783"/>
                  </a:lnTo>
                  <a:lnTo>
                    <a:pt x="374" y="805"/>
                  </a:lnTo>
                  <a:lnTo>
                    <a:pt x="362" y="815"/>
                  </a:lnTo>
                  <a:lnTo>
                    <a:pt x="349" y="825"/>
                  </a:lnTo>
                  <a:lnTo>
                    <a:pt x="336" y="834"/>
                  </a:lnTo>
                  <a:lnTo>
                    <a:pt x="323" y="841"/>
                  </a:lnTo>
                  <a:lnTo>
                    <a:pt x="310" y="848"/>
                  </a:lnTo>
                  <a:lnTo>
                    <a:pt x="298" y="855"/>
                  </a:lnTo>
                  <a:lnTo>
                    <a:pt x="286" y="860"/>
                  </a:lnTo>
                  <a:lnTo>
                    <a:pt x="273" y="865"/>
                  </a:lnTo>
                  <a:lnTo>
                    <a:pt x="262" y="868"/>
                  </a:lnTo>
                  <a:lnTo>
                    <a:pt x="251" y="872"/>
                  </a:lnTo>
                  <a:lnTo>
                    <a:pt x="240" y="873"/>
                  </a:lnTo>
                  <a:lnTo>
                    <a:pt x="228" y="874"/>
                  </a:lnTo>
                  <a:lnTo>
                    <a:pt x="221" y="874"/>
                  </a:lnTo>
                  <a:lnTo>
                    <a:pt x="215" y="873"/>
                  </a:lnTo>
                  <a:lnTo>
                    <a:pt x="209" y="871"/>
                  </a:lnTo>
                  <a:lnTo>
                    <a:pt x="203" y="868"/>
                  </a:lnTo>
                  <a:lnTo>
                    <a:pt x="198" y="865"/>
                  </a:lnTo>
                  <a:lnTo>
                    <a:pt x="193" y="862"/>
                  </a:lnTo>
                  <a:lnTo>
                    <a:pt x="188" y="858"/>
                  </a:lnTo>
                  <a:lnTo>
                    <a:pt x="183" y="853"/>
                  </a:lnTo>
                  <a:lnTo>
                    <a:pt x="178" y="848"/>
                  </a:lnTo>
                  <a:lnTo>
                    <a:pt x="174" y="843"/>
                  </a:lnTo>
                  <a:lnTo>
                    <a:pt x="170" y="836"/>
                  </a:lnTo>
                  <a:lnTo>
                    <a:pt x="167" y="830"/>
                  </a:lnTo>
                  <a:lnTo>
                    <a:pt x="162" y="813"/>
                  </a:lnTo>
                  <a:lnTo>
                    <a:pt x="158" y="796"/>
                  </a:lnTo>
                  <a:lnTo>
                    <a:pt x="155" y="776"/>
                  </a:lnTo>
                  <a:lnTo>
                    <a:pt x="154" y="753"/>
                  </a:lnTo>
                  <a:lnTo>
                    <a:pt x="154" y="729"/>
                  </a:lnTo>
                  <a:lnTo>
                    <a:pt x="155" y="702"/>
                  </a:lnTo>
                  <a:lnTo>
                    <a:pt x="159" y="665"/>
                  </a:lnTo>
                  <a:lnTo>
                    <a:pt x="164" y="628"/>
                  </a:lnTo>
                  <a:lnTo>
                    <a:pt x="170" y="589"/>
                  </a:lnTo>
                  <a:lnTo>
                    <a:pt x="178" y="548"/>
                  </a:lnTo>
                  <a:lnTo>
                    <a:pt x="188" y="507"/>
                  </a:lnTo>
                  <a:lnTo>
                    <a:pt x="197" y="465"/>
                  </a:lnTo>
                  <a:lnTo>
                    <a:pt x="208" y="423"/>
                  </a:lnTo>
                  <a:lnTo>
                    <a:pt x="220" y="382"/>
                  </a:lnTo>
                  <a:lnTo>
                    <a:pt x="234" y="341"/>
                  </a:lnTo>
                  <a:lnTo>
                    <a:pt x="247" y="301"/>
                  </a:lnTo>
                  <a:lnTo>
                    <a:pt x="261" y="261"/>
                  </a:lnTo>
                  <a:lnTo>
                    <a:pt x="275" y="223"/>
                  </a:lnTo>
                  <a:lnTo>
                    <a:pt x="291" y="188"/>
                  </a:lnTo>
                  <a:lnTo>
                    <a:pt x="306" y="154"/>
                  </a:lnTo>
                  <a:lnTo>
                    <a:pt x="322" y="122"/>
                  </a:lnTo>
                  <a:lnTo>
                    <a:pt x="338" y="94"/>
                  </a:lnTo>
                  <a:lnTo>
                    <a:pt x="345" y="81"/>
                  </a:lnTo>
                  <a:lnTo>
                    <a:pt x="351" y="68"/>
                  </a:lnTo>
                  <a:lnTo>
                    <a:pt x="356" y="58"/>
                  </a:lnTo>
                  <a:lnTo>
                    <a:pt x="359" y="48"/>
                  </a:lnTo>
                  <a:lnTo>
                    <a:pt x="360" y="40"/>
                  </a:lnTo>
                  <a:lnTo>
                    <a:pt x="361" y="33"/>
                  </a:lnTo>
                  <a:lnTo>
                    <a:pt x="360" y="25"/>
                  </a:lnTo>
                  <a:lnTo>
                    <a:pt x="357" y="20"/>
                  </a:lnTo>
                  <a:lnTo>
                    <a:pt x="354" y="15"/>
                  </a:lnTo>
                  <a:lnTo>
                    <a:pt x="350" y="11"/>
                  </a:lnTo>
                  <a:lnTo>
                    <a:pt x="344" y="8"/>
                  </a:lnTo>
                  <a:lnTo>
                    <a:pt x="337" y="5"/>
                  </a:lnTo>
                  <a:lnTo>
                    <a:pt x="327" y="3"/>
                  </a:lnTo>
                  <a:lnTo>
                    <a:pt x="318" y="1"/>
                  </a:lnTo>
                  <a:lnTo>
                    <a:pt x="307" y="0"/>
                  </a:lnTo>
                  <a:lnTo>
                    <a:pt x="295" y="0"/>
                  </a:lnTo>
                  <a:lnTo>
                    <a:pt x="291" y="0"/>
                  </a:lnTo>
                  <a:lnTo>
                    <a:pt x="276" y="0"/>
                  </a:lnTo>
                  <a:lnTo>
                    <a:pt x="263" y="2"/>
                  </a:lnTo>
                  <a:lnTo>
                    <a:pt x="251" y="4"/>
                  </a:lnTo>
                  <a:lnTo>
                    <a:pt x="240" y="7"/>
                  </a:lnTo>
                  <a:lnTo>
                    <a:pt x="229" y="11"/>
                  </a:lnTo>
                  <a:lnTo>
                    <a:pt x="219" y="15"/>
                  </a:lnTo>
                  <a:lnTo>
                    <a:pt x="211" y="20"/>
                  </a:lnTo>
                  <a:lnTo>
                    <a:pt x="203" y="25"/>
                  </a:lnTo>
                  <a:lnTo>
                    <a:pt x="196" y="32"/>
                  </a:lnTo>
                  <a:lnTo>
                    <a:pt x="190" y="39"/>
                  </a:lnTo>
                  <a:lnTo>
                    <a:pt x="184" y="45"/>
                  </a:lnTo>
                  <a:lnTo>
                    <a:pt x="178" y="52"/>
                  </a:lnTo>
                  <a:lnTo>
                    <a:pt x="169" y="67"/>
                  </a:lnTo>
                  <a:lnTo>
                    <a:pt x="162" y="83"/>
                  </a:lnTo>
                  <a:lnTo>
                    <a:pt x="148" y="113"/>
                  </a:lnTo>
                  <a:lnTo>
                    <a:pt x="135" y="146"/>
                  </a:lnTo>
                  <a:lnTo>
                    <a:pt x="120" y="180"/>
                  </a:lnTo>
                  <a:lnTo>
                    <a:pt x="107" y="215"/>
                  </a:lnTo>
                  <a:lnTo>
                    <a:pt x="94" y="253"/>
                  </a:lnTo>
                  <a:lnTo>
                    <a:pt x="81" y="292"/>
                  </a:lnTo>
                  <a:lnTo>
                    <a:pt x="67" y="332"/>
                  </a:lnTo>
                  <a:lnTo>
                    <a:pt x="56" y="372"/>
                  </a:lnTo>
                  <a:lnTo>
                    <a:pt x="45" y="414"/>
                  </a:lnTo>
                  <a:lnTo>
                    <a:pt x="34" y="458"/>
                  </a:lnTo>
                  <a:lnTo>
                    <a:pt x="24" y="502"/>
                  </a:lnTo>
                  <a:lnTo>
                    <a:pt x="17" y="547"/>
                  </a:lnTo>
                  <a:lnTo>
                    <a:pt x="10" y="593"/>
                  </a:lnTo>
                  <a:lnTo>
                    <a:pt x="5" y="639"/>
                  </a:lnTo>
                  <a:lnTo>
                    <a:pt x="2" y="685"/>
                  </a:lnTo>
                  <a:lnTo>
                    <a:pt x="0" y="732"/>
                  </a:lnTo>
                  <a:lnTo>
                    <a:pt x="0" y="744"/>
                  </a:lnTo>
                  <a:lnTo>
                    <a:pt x="1" y="756"/>
                  </a:lnTo>
                  <a:lnTo>
                    <a:pt x="2" y="768"/>
                  </a:lnTo>
                  <a:lnTo>
                    <a:pt x="3" y="780"/>
                  </a:lnTo>
                  <a:lnTo>
                    <a:pt x="6" y="791"/>
                  </a:lnTo>
                  <a:lnTo>
                    <a:pt x="8" y="802"/>
                  </a:lnTo>
                  <a:lnTo>
                    <a:pt x="12" y="813"/>
                  </a:lnTo>
                  <a:lnTo>
                    <a:pt x="16" y="825"/>
                  </a:lnTo>
                  <a:lnTo>
                    <a:pt x="20" y="835"/>
                  </a:lnTo>
                  <a:lnTo>
                    <a:pt x="25" y="845"/>
                  </a:lnTo>
                  <a:lnTo>
                    <a:pt x="31" y="855"/>
                  </a:lnTo>
                  <a:lnTo>
                    <a:pt x="37" y="864"/>
                  </a:lnTo>
                  <a:lnTo>
                    <a:pt x="44" y="875"/>
                  </a:lnTo>
                  <a:lnTo>
                    <a:pt x="51" y="884"/>
                  </a:lnTo>
                  <a:lnTo>
                    <a:pt x="58" y="893"/>
                  </a:lnTo>
                  <a:lnTo>
                    <a:pt x="66" y="901"/>
                  </a:lnTo>
                  <a:lnTo>
                    <a:pt x="79" y="912"/>
                  </a:lnTo>
                  <a:lnTo>
                    <a:pt x="91" y="923"/>
                  </a:lnTo>
                  <a:lnTo>
                    <a:pt x="103" y="932"/>
                  </a:lnTo>
                  <a:lnTo>
                    <a:pt x="115" y="941"/>
                  </a:lnTo>
                  <a:lnTo>
                    <a:pt x="127" y="948"/>
                  </a:lnTo>
                  <a:lnTo>
                    <a:pt x="141" y="955"/>
                  </a:lnTo>
                  <a:lnTo>
                    <a:pt x="153" y="961"/>
                  </a:lnTo>
                  <a:lnTo>
                    <a:pt x="165" y="966"/>
                  </a:lnTo>
                  <a:lnTo>
                    <a:pt x="177" y="972"/>
                  </a:lnTo>
                  <a:lnTo>
                    <a:pt x="189" y="975"/>
                  </a:lnTo>
                  <a:lnTo>
                    <a:pt x="201" y="979"/>
                  </a:lnTo>
                  <a:lnTo>
                    <a:pt x="211" y="981"/>
                  </a:lnTo>
                  <a:lnTo>
                    <a:pt x="232" y="985"/>
                  </a:lnTo>
                  <a:lnTo>
                    <a:pt x="248" y="986"/>
                  </a:lnTo>
                  <a:lnTo>
                    <a:pt x="259" y="985"/>
                  </a:lnTo>
                  <a:lnTo>
                    <a:pt x="270" y="984"/>
                  </a:lnTo>
                  <a:lnTo>
                    <a:pt x="282" y="982"/>
                  </a:lnTo>
                  <a:lnTo>
                    <a:pt x="294" y="979"/>
                  </a:lnTo>
                  <a:lnTo>
                    <a:pt x="305" y="976"/>
                  </a:lnTo>
                  <a:lnTo>
                    <a:pt x="316" y="972"/>
                  </a:lnTo>
                  <a:lnTo>
                    <a:pt x="327" y="966"/>
                  </a:lnTo>
                  <a:lnTo>
                    <a:pt x="339" y="961"/>
                  </a:lnTo>
                  <a:lnTo>
                    <a:pt x="361" y="949"/>
                  </a:lnTo>
                  <a:lnTo>
                    <a:pt x="384" y="935"/>
                  </a:lnTo>
                  <a:lnTo>
                    <a:pt x="405" y="918"/>
                  </a:lnTo>
                  <a:lnTo>
                    <a:pt x="426" y="901"/>
                  </a:lnTo>
                  <a:lnTo>
                    <a:pt x="448" y="883"/>
                  </a:lnTo>
                  <a:lnTo>
                    <a:pt x="467" y="863"/>
                  </a:lnTo>
                  <a:lnTo>
                    <a:pt x="487" y="844"/>
                  </a:lnTo>
                  <a:lnTo>
                    <a:pt x="504" y="825"/>
                  </a:lnTo>
                  <a:lnTo>
                    <a:pt x="538" y="786"/>
                  </a:lnTo>
                  <a:lnTo>
                    <a:pt x="565" y="751"/>
                  </a:lnTo>
                  <a:lnTo>
                    <a:pt x="576" y="7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799"/>
            </a:p>
          </p:txBody>
        </p:sp>
        <p:sp>
          <p:nvSpPr>
            <p:cNvPr id="11" name="Freeform 38"/>
            <p:cNvSpPr>
              <a:spLocks/>
            </p:cNvSpPr>
            <p:nvPr userDrawn="1"/>
          </p:nvSpPr>
          <p:spPr bwMode="auto">
            <a:xfrm>
              <a:off x="6357" y="558"/>
              <a:ext cx="28" cy="94"/>
            </a:xfrm>
            <a:custGeom>
              <a:avLst/>
              <a:gdLst>
                <a:gd name="T0" fmla="*/ 211 w 340"/>
                <a:gd name="T1" fmla="*/ 0 h 1127"/>
                <a:gd name="T2" fmla="*/ 198 w 340"/>
                <a:gd name="T3" fmla="*/ 2 h 1127"/>
                <a:gd name="T4" fmla="*/ 187 w 340"/>
                <a:gd name="T5" fmla="*/ 6 h 1127"/>
                <a:gd name="T6" fmla="*/ 178 w 340"/>
                <a:gd name="T7" fmla="*/ 12 h 1127"/>
                <a:gd name="T8" fmla="*/ 167 w 340"/>
                <a:gd name="T9" fmla="*/ 24 h 1127"/>
                <a:gd name="T10" fmla="*/ 158 w 340"/>
                <a:gd name="T11" fmla="*/ 41 h 1127"/>
                <a:gd name="T12" fmla="*/ 151 w 340"/>
                <a:gd name="T13" fmla="*/ 66 h 1127"/>
                <a:gd name="T14" fmla="*/ 144 w 340"/>
                <a:gd name="T15" fmla="*/ 103 h 1127"/>
                <a:gd name="T16" fmla="*/ 134 w 340"/>
                <a:gd name="T17" fmla="*/ 147 h 1127"/>
                <a:gd name="T18" fmla="*/ 123 w 340"/>
                <a:gd name="T19" fmla="*/ 195 h 1127"/>
                <a:gd name="T20" fmla="*/ 101 w 340"/>
                <a:gd name="T21" fmla="*/ 292 h 1127"/>
                <a:gd name="T22" fmla="*/ 67 w 340"/>
                <a:gd name="T23" fmla="*/ 447 h 1127"/>
                <a:gd name="T24" fmla="*/ 35 w 340"/>
                <a:gd name="T25" fmla="*/ 608 h 1127"/>
                <a:gd name="T26" fmla="*/ 16 w 340"/>
                <a:gd name="T27" fmla="*/ 725 h 1127"/>
                <a:gd name="T28" fmla="*/ 7 w 340"/>
                <a:gd name="T29" fmla="*/ 797 h 1127"/>
                <a:gd name="T30" fmla="*/ 1 w 340"/>
                <a:gd name="T31" fmla="*/ 872 h 1127"/>
                <a:gd name="T32" fmla="*/ 0 w 340"/>
                <a:gd name="T33" fmla="*/ 941 h 1127"/>
                <a:gd name="T34" fmla="*/ 5 w 340"/>
                <a:gd name="T35" fmla="*/ 996 h 1127"/>
                <a:gd name="T36" fmla="*/ 14 w 340"/>
                <a:gd name="T37" fmla="*/ 1039 h 1127"/>
                <a:gd name="T38" fmla="*/ 27 w 340"/>
                <a:gd name="T39" fmla="*/ 1071 h 1127"/>
                <a:gd name="T40" fmla="*/ 43 w 340"/>
                <a:gd name="T41" fmla="*/ 1094 h 1127"/>
                <a:gd name="T42" fmla="*/ 62 w 340"/>
                <a:gd name="T43" fmla="*/ 1111 h 1127"/>
                <a:gd name="T44" fmla="*/ 82 w 340"/>
                <a:gd name="T45" fmla="*/ 1121 h 1127"/>
                <a:gd name="T46" fmla="*/ 102 w 340"/>
                <a:gd name="T47" fmla="*/ 1127 h 1127"/>
                <a:gd name="T48" fmla="*/ 116 w 340"/>
                <a:gd name="T49" fmla="*/ 1127 h 1127"/>
                <a:gd name="T50" fmla="*/ 122 w 340"/>
                <a:gd name="T51" fmla="*/ 1124 h 1127"/>
                <a:gd name="T52" fmla="*/ 129 w 340"/>
                <a:gd name="T53" fmla="*/ 1116 h 1127"/>
                <a:gd name="T54" fmla="*/ 134 w 340"/>
                <a:gd name="T55" fmla="*/ 1099 h 1127"/>
                <a:gd name="T56" fmla="*/ 134 w 340"/>
                <a:gd name="T57" fmla="*/ 1070 h 1127"/>
                <a:gd name="T58" fmla="*/ 137 w 340"/>
                <a:gd name="T59" fmla="*/ 1026 h 1127"/>
                <a:gd name="T60" fmla="*/ 145 w 340"/>
                <a:gd name="T61" fmla="*/ 948 h 1127"/>
                <a:gd name="T62" fmla="*/ 165 w 340"/>
                <a:gd name="T63" fmla="*/ 829 h 1127"/>
                <a:gd name="T64" fmla="*/ 191 w 340"/>
                <a:gd name="T65" fmla="*/ 696 h 1127"/>
                <a:gd name="T66" fmla="*/ 222 w 340"/>
                <a:gd name="T67" fmla="*/ 559 h 1127"/>
                <a:gd name="T68" fmla="*/ 253 w 340"/>
                <a:gd name="T69" fmla="*/ 425 h 1127"/>
                <a:gd name="T70" fmla="*/ 286 w 340"/>
                <a:gd name="T71" fmla="*/ 301 h 1127"/>
                <a:gd name="T72" fmla="*/ 316 w 340"/>
                <a:gd name="T73" fmla="*/ 195 h 1127"/>
                <a:gd name="T74" fmla="*/ 333 w 340"/>
                <a:gd name="T75" fmla="*/ 136 h 1127"/>
                <a:gd name="T76" fmla="*/ 338 w 340"/>
                <a:gd name="T77" fmla="*/ 110 h 1127"/>
                <a:gd name="T78" fmla="*/ 340 w 340"/>
                <a:gd name="T79" fmla="*/ 88 h 1127"/>
                <a:gd name="T80" fmla="*/ 337 w 340"/>
                <a:gd name="T81" fmla="*/ 70 h 1127"/>
                <a:gd name="T82" fmla="*/ 331 w 340"/>
                <a:gd name="T83" fmla="*/ 55 h 1127"/>
                <a:gd name="T84" fmla="*/ 321 w 340"/>
                <a:gd name="T85" fmla="*/ 42 h 1127"/>
                <a:gd name="T86" fmla="*/ 307 w 340"/>
                <a:gd name="T87" fmla="*/ 31 h 1127"/>
                <a:gd name="T88" fmla="*/ 292 w 340"/>
                <a:gd name="T89" fmla="*/ 22 h 1127"/>
                <a:gd name="T90" fmla="*/ 266 w 340"/>
                <a:gd name="T91" fmla="*/ 9 h 1127"/>
                <a:gd name="T92" fmla="*/ 233 w 340"/>
                <a:gd name="T93" fmla="*/ 1 h 1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0" h="1127">
                  <a:moveTo>
                    <a:pt x="218" y="0"/>
                  </a:moveTo>
                  <a:lnTo>
                    <a:pt x="211" y="0"/>
                  </a:lnTo>
                  <a:lnTo>
                    <a:pt x="204" y="1"/>
                  </a:lnTo>
                  <a:lnTo>
                    <a:pt x="198" y="2"/>
                  </a:lnTo>
                  <a:lnTo>
                    <a:pt x="192" y="4"/>
                  </a:lnTo>
                  <a:lnTo>
                    <a:pt x="187" y="6"/>
                  </a:lnTo>
                  <a:lnTo>
                    <a:pt x="182" y="9"/>
                  </a:lnTo>
                  <a:lnTo>
                    <a:pt x="178" y="12"/>
                  </a:lnTo>
                  <a:lnTo>
                    <a:pt x="174" y="16"/>
                  </a:lnTo>
                  <a:lnTo>
                    <a:pt x="167" y="24"/>
                  </a:lnTo>
                  <a:lnTo>
                    <a:pt x="162" y="33"/>
                  </a:lnTo>
                  <a:lnTo>
                    <a:pt x="158" y="41"/>
                  </a:lnTo>
                  <a:lnTo>
                    <a:pt x="154" y="51"/>
                  </a:lnTo>
                  <a:lnTo>
                    <a:pt x="151" y="66"/>
                  </a:lnTo>
                  <a:lnTo>
                    <a:pt x="148" y="84"/>
                  </a:lnTo>
                  <a:lnTo>
                    <a:pt x="144" y="103"/>
                  </a:lnTo>
                  <a:lnTo>
                    <a:pt x="139" y="125"/>
                  </a:lnTo>
                  <a:lnTo>
                    <a:pt x="134" y="147"/>
                  </a:lnTo>
                  <a:lnTo>
                    <a:pt x="129" y="171"/>
                  </a:lnTo>
                  <a:lnTo>
                    <a:pt x="123" y="195"/>
                  </a:lnTo>
                  <a:lnTo>
                    <a:pt x="118" y="222"/>
                  </a:lnTo>
                  <a:lnTo>
                    <a:pt x="101" y="292"/>
                  </a:lnTo>
                  <a:lnTo>
                    <a:pt x="84" y="369"/>
                  </a:lnTo>
                  <a:lnTo>
                    <a:pt x="67" y="447"/>
                  </a:lnTo>
                  <a:lnTo>
                    <a:pt x="50" y="528"/>
                  </a:lnTo>
                  <a:lnTo>
                    <a:pt x="35" y="608"/>
                  </a:lnTo>
                  <a:lnTo>
                    <a:pt x="22" y="687"/>
                  </a:lnTo>
                  <a:lnTo>
                    <a:pt x="16" y="725"/>
                  </a:lnTo>
                  <a:lnTo>
                    <a:pt x="11" y="762"/>
                  </a:lnTo>
                  <a:lnTo>
                    <a:pt x="7" y="797"/>
                  </a:lnTo>
                  <a:lnTo>
                    <a:pt x="3" y="832"/>
                  </a:lnTo>
                  <a:lnTo>
                    <a:pt x="1" y="872"/>
                  </a:lnTo>
                  <a:lnTo>
                    <a:pt x="0" y="909"/>
                  </a:lnTo>
                  <a:lnTo>
                    <a:pt x="0" y="941"/>
                  </a:lnTo>
                  <a:lnTo>
                    <a:pt x="1" y="971"/>
                  </a:lnTo>
                  <a:lnTo>
                    <a:pt x="5" y="996"/>
                  </a:lnTo>
                  <a:lnTo>
                    <a:pt x="9" y="1019"/>
                  </a:lnTo>
                  <a:lnTo>
                    <a:pt x="14" y="1039"/>
                  </a:lnTo>
                  <a:lnTo>
                    <a:pt x="20" y="1057"/>
                  </a:lnTo>
                  <a:lnTo>
                    <a:pt x="27" y="1071"/>
                  </a:lnTo>
                  <a:lnTo>
                    <a:pt x="35" y="1084"/>
                  </a:lnTo>
                  <a:lnTo>
                    <a:pt x="43" y="1094"/>
                  </a:lnTo>
                  <a:lnTo>
                    <a:pt x="52" y="1103"/>
                  </a:lnTo>
                  <a:lnTo>
                    <a:pt x="62" y="1111"/>
                  </a:lnTo>
                  <a:lnTo>
                    <a:pt x="72" y="1117"/>
                  </a:lnTo>
                  <a:lnTo>
                    <a:pt x="82" y="1121"/>
                  </a:lnTo>
                  <a:lnTo>
                    <a:pt x="93" y="1125"/>
                  </a:lnTo>
                  <a:lnTo>
                    <a:pt x="102" y="1127"/>
                  </a:lnTo>
                  <a:lnTo>
                    <a:pt x="112" y="1127"/>
                  </a:lnTo>
                  <a:lnTo>
                    <a:pt x="116" y="1127"/>
                  </a:lnTo>
                  <a:lnTo>
                    <a:pt x="119" y="1125"/>
                  </a:lnTo>
                  <a:lnTo>
                    <a:pt x="122" y="1124"/>
                  </a:lnTo>
                  <a:lnTo>
                    <a:pt x="125" y="1121"/>
                  </a:lnTo>
                  <a:lnTo>
                    <a:pt x="129" y="1116"/>
                  </a:lnTo>
                  <a:lnTo>
                    <a:pt x="132" y="1109"/>
                  </a:lnTo>
                  <a:lnTo>
                    <a:pt x="134" y="1099"/>
                  </a:lnTo>
                  <a:lnTo>
                    <a:pt x="134" y="1089"/>
                  </a:lnTo>
                  <a:lnTo>
                    <a:pt x="134" y="1070"/>
                  </a:lnTo>
                  <a:lnTo>
                    <a:pt x="135" y="1048"/>
                  </a:lnTo>
                  <a:lnTo>
                    <a:pt x="137" y="1026"/>
                  </a:lnTo>
                  <a:lnTo>
                    <a:pt x="139" y="1001"/>
                  </a:lnTo>
                  <a:lnTo>
                    <a:pt x="145" y="948"/>
                  </a:lnTo>
                  <a:lnTo>
                    <a:pt x="154" y="891"/>
                  </a:lnTo>
                  <a:lnTo>
                    <a:pt x="165" y="829"/>
                  </a:lnTo>
                  <a:lnTo>
                    <a:pt x="177" y="764"/>
                  </a:lnTo>
                  <a:lnTo>
                    <a:pt x="191" y="696"/>
                  </a:lnTo>
                  <a:lnTo>
                    <a:pt x="205" y="628"/>
                  </a:lnTo>
                  <a:lnTo>
                    <a:pt x="222" y="559"/>
                  </a:lnTo>
                  <a:lnTo>
                    <a:pt x="237" y="492"/>
                  </a:lnTo>
                  <a:lnTo>
                    <a:pt x="253" y="425"/>
                  </a:lnTo>
                  <a:lnTo>
                    <a:pt x="270" y="361"/>
                  </a:lnTo>
                  <a:lnTo>
                    <a:pt x="286" y="301"/>
                  </a:lnTo>
                  <a:lnTo>
                    <a:pt x="301" y="245"/>
                  </a:lnTo>
                  <a:lnTo>
                    <a:pt x="316" y="195"/>
                  </a:lnTo>
                  <a:lnTo>
                    <a:pt x="329" y="150"/>
                  </a:lnTo>
                  <a:lnTo>
                    <a:pt x="333" y="136"/>
                  </a:lnTo>
                  <a:lnTo>
                    <a:pt x="336" y="123"/>
                  </a:lnTo>
                  <a:lnTo>
                    <a:pt x="338" y="110"/>
                  </a:lnTo>
                  <a:lnTo>
                    <a:pt x="339" y="98"/>
                  </a:lnTo>
                  <a:lnTo>
                    <a:pt x="340" y="88"/>
                  </a:lnTo>
                  <a:lnTo>
                    <a:pt x="339" y="79"/>
                  </a:lnTo>
                  <a:lnTo>
                    <a:pt x="337" y="70"/>
                  </a:lnTo>
                  <a:lnTo>
                    <a:pt x="334" y="62"/>
                  </a:lnTo>
                  <a:lnTo>
                    <a:pt x="331" y="55"/>
                  </a:lnTo>
                  <a:lnTo>
                    <a:pt x="326" y="48"/>
                  </a:lnTo>
                  <a:lnTo>
                    <a:pt x="321" y="42"/>
                  </a:lnTo>
                  <a:lnTo>
                    <a:pt x="315" y="37"/>
                  </a:lnTo>
                  <a:lnTo>
                    <a:pt x="307" y="31"/>
                  </a:lnTo>
                  <a:lnTo>
                    <a:pt x="300" y="27"/>
                  </a:lnTo>
                  <a:lnTo>
                    <a:pt x="292" y="22"/>
                  </a:lnTo>
                  <a:lnTo>
                    <a:pt x="283" y="17"/>
                  </a:lnTo>
                  <a:lnTo>
                    <a:pt x="266" y="9"/>
                  </a:lnTo>
                  <a:lnTo>
                    <a:pt x="248" y="4"/>
                  </a:lnTo>
                  <a:lnTo>
                    <a:pt x="233" y="1"/>
                  </a:lnTo>
                  <a:lnTo>
                    <a:pt x="21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799"/>
            </a:p>
          </p:txBody>
        </p:sp>
        <p:sp>
          <p:nvSpPr>
            <p:cNvPr id="12" name="Freeform 39"/>
            <p:cNvSpPr>
              <a:spLocks/>
            </p:cNvSpPr>
            <p:nvPr userDrawn="1"/>
          </p:nvSpPr>
          <p:spPr bwMode="auto">
            <a:xfrm>
              <a:off x="7003" y="607"/>
              <a:ext cx="58" cy="42"/>
            </a:xfrm>
            <a:custGeom>
              <a:avLst/>
              <a:gdLst>
                <a:gd name="T0" fmla="*/ 50 w 695"/>
                <a:gd name="T1" fmla="*/ 38 h 503"/>
                <a:gd name="T2" fmla="*/ 37 w 695"/>
                <a:gd name="T3" fmla="*/ 44 h 503"/>
                <a:gd name="T4" fmla="*/ 31 w 695"/>
                <a:gd name="T5" fmla="*/ 54 h 503"/>
                <a:gd name="T6" fmla="*/ 30 w 695"/>
                <a:gd name="T7" fmla="*/ 70 h 503"/>
                <a:gd name="T8" fmla="*/ 37 w 695"/>
                <a:gd name="T9" fmla="*/ 108 h 503"/>
                <a:gd name="T10" fmla="*/ 39 w 695"/>
                <a:gd name="T11" fmla="*/ 159 h 503"/>
                <a:gd name="T12" fmla="*/ 35 w 695"/>
                <a:gd name="T13" fmla="*/ 214 h 503"/>
                <a:gd name="T14" fmla="*/ 17 w 695"/>
                <a:gd name="T15" fmla="*/ 323 h 503"/>
                <a:gd name="T16" fmla="*/ 4 w 695"/>
                <a:gd name="T17" fmla="*/ 384 h 503"/>
                <a:gd name="T18" fmla="*/ 0 w 695"/>
                <a:gd name="T19" fmla="*/ 414 h 503"/>
                <a:gd name="T20" fmla="*/ 6 w 695"/>
                <a:gd name="T21" fmla="*/ 438 h 503"/>
                <a:gd name="T22" fmla="*/ 17 w 695"/>
                <a:gd name="T23" fmla="*/ 455 h 503"/>
                <a:gd name="T24" fmla="*/ 32 w 695"/>
                <a:gd name="T25" fmla="*/ 470 h 503"/>
                <a:gd name="T26" fmla="*/ 74 w 695"/>
                <a:gd name="T27" fmla="*/ 494 h 503"/>
                <a:gd name="T28" fmla="*/ 114 w 695"/>
                <a:gd name="T29" fmla="*/ 503 h 503"/>
                <a:gd name="T30" fmla="*/ 134 w 695"/>
                <a:gd name="T31" fmla="*/ 500 h 503"/>
                <a:gd name="T32" fmla="*/ 152 w 695"/>
                <a:gd name="T33" fmla="*/ 486 h 503"/>
                <a:gd name="T34" fmla="*/ 171 w 695"/>
                <a:gd name="T35" fmla="*/ 441 h 503"/>
                <a:gd name="T36" fmla="*/ 212 w 695"/>
                <a:gd name="T37" fmla="*/ 349 h 503"/>
                <a:gd name="T38" fmla="*/ 241 w 695"/>
                <a:gd name="T39" fmla="*/ 301 h 503"/>
                <a:gd name="T40" fmla="*/ 278 w 695"/>
                <a:gd name="T41" fmla="*/ 253 h 503"/>
                <a:gd name="T42" fmla="*/ 322 w 695"/>
                <a:gd name="T43" fmla="*/ 208 h 503"/>
                <a:gd name="T44" fmla="*/ 374 w 695"/>
                <a:gd name="T45" fmla="*/ 167 h 503"/>
                <a:gd name="T46" fmla="*/ 435 w 695"/>
                <a:gd name="T47" fmla="*/ 131 h 503"/>
                <a:gd name="T48" fmla="*/ 505 w 695"/>
                <a:gd name="T49" fmla="*/ 102 h 503"/>
                <a:gd name="T50" fmla="*/ 585 w 695"/>
                <a:gd name="T51" fmla="*/ 82 h 503"/>
                <a:gd name="T52" fmla="*/ 677 w 695"/>
                <a:gd name="T53" fmla="*/ 72 h 503"/>
                <a:gd name="T54" fmla="*/ 686 w 695"/>
                <a:gd name="T55" fmla="*/ 69 h 503"/>
                <a:gd name="T56" fmla="*/ 692 w 695"/>
                <a:gd name="T57" fmla="*/ 62 h 503"/>
                <a:gd name="T58" fmla="*/ 695 w 695"/>
                <a:gd name="T59" fmla="*/ 51 h 503"/>
                <a:gd name="T60" fmla="*/ 690 w 695"/>
                <a:gd name="T61" fmla="*/ 34 h 503"/>
                <a:gd name="T62" fmla="*/ 674 w 695"/>
                <a:gd name="T63" fmla="*/ 18 h 503"/>
                <a:gd name="T64" fmla="*/ 648 w 695"/>
                <a:gd name="T65" fmla="*/ 8 h 503"/>
                <a:gd name="T66" fmla="*/ 604 w 695"/>
                <a:gd name="T67" fmla="*/ 1 h 503"/>
                <a:gd name="T68" fmla="*/ 536 w 695"/>
                <a:gd name="T69" fmla="*/ 2 h 503"/>
                <a:gd name="T70" fmla="*/ 469 w 695"/>
                <a:gd name="T71" fmla="*/ 13 h 503"/>
                <a:gd name="T72" fmla="*/ 397 w 695"/>
                <a:gd name="T73" fmla="*/ 33 h 503"/>
                <a:gd name="T74" fmla="*/ 328 w 695"/>
                <a:gd name="T75" fmla="*/ 60 h 503"/>
                <a:gd name="T76" fmla="*/ 262 w 695"/>
                <a:gd name="T77" fmla="*/ 94 h 503"/>
                <a:gd name="T78" fmla="*/ 214 w 695"/>
                <a:gd name="T79" fmla="*/ 124 h 503"/>
                <a:gd name="T80" fmla="*/ 200 w 695"/>
                <a:gd name="T81" fmla="*/ 101 h 503"/>
                <a:gd name="T82" fmla="*/ 160 w 695"/>
                <a:gd name="T83" fmla="*/ 66 h 503"/>
                <a:gd name="T84" fmla="*/ 124 w 695"/>
                <a:gd name="T85" fmla="*/ 46 h 503"/>
                <a:gd name="T86" fmla="*/ 96 w 695"/>
                <a:gd name="T87" fmla="*/ 38 h 503"/>
                <a:gd name="T88" fmla="*/ 71 w 695"/>
                <a:gd name="T89" fmla="*/ 35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95" h="503">
                  <a:moveTo>
                    <a:pt x="71" y="35"/>
                  </a:moveTo>
                  <a:lnTo>
                    <a:pt x="61" y="36"/>
                  </a:lnTo>
                  <a:lnTo>
                    <a:pt x="50" y="38"/>
                  </a:lnTo>
                  <a:lnTo>
                    <a:pt x="45" y="39"/>
                  </a:lnTo>
                  <a:lnTo>
                    <a:pt x="41" y="42"/>
                  </a:lnTo>
                  <a:lnTo>
                    <a:pt x="37" y="44"/>
                  </a:lnTo>
                  <a:lnTo>
                    <a:pt x="34" y="48"/>
                  </a:lnTo>
                  <a:lnTo>
                    <a:pt x="32" y="51"/>
                  </a:lnTo>
                  <a:lnTo>
                    <a:pt x="31" y="54"/>
                  </a:lnTo>
                  <a:lnTo>
                    <a:pt x="30" y="58"/>
                  </a:lnTo>
                  <a:lnTo>
                    <a:pt x="29" y="61"/>
                  </a:lnTo>
                  <a:lnTo>
                    <a:pt x="30" y="70"/>
                  </a:lnTo>
                  <a:lnTo>
                    <a:pt x="32" y="81"/>
                  </a:lnTo>
                  <a:lnTo>
                    <a:pt x="35" y="94"/>
                  </a:lnTo>
                  <a:lnTo>
                    <a:pt x="37" y="108"/>
                  </a:lnTo>
                  <a:lnTo>
                    <a:pt x="39" y="125"/>
                  </a:lnTo>
                  <a:lnTo>
                    <a:pt x="39" y="141"/>
                  </a:lnTo>
                  <a:lnTo>
                    <a:pt x="39" y="159"/>
                  </a:lnTo>
                  <a:lnTo>
                    <a:pt x="38" y="177"/>
                  </a:lnTo>
                  <a:lnTo>
                    <a:pt x="37" y="195"/>
                  </a:lnTo>
                  <a:lnTo>
                    <a:pt x="35" y="214"/>
                  </a:lnTo>
                  <a:lnTo>
                    <a:pt x="29" y="252"/>
                  </a:lnTo>
                  <a:lnTo>
                    <a:pt x="23" y="288"/>
                  </a:lnTo>
                  <a:lnTo>
                    <a:pt x="17" y="323"/>
                  </a:lnTo>
                  <a:lnTo>
                    <a:pt x="10" y="353"/>
                  </a:lnTo>
                  <a:lnTo>
                    <a:pt x="7" y="370"/>
                  </a:lnTo>
                  <a:lnTo>
                    <a:pt x="4" y="384"/>
                  </a:lnTo>
                  <a:lnTo>
                    <a:pt x="1" y="395"/>
                  </a:lnTo>
                  <a:lnTo>
                    <a:pt x="0" y="405"/>
                  </a:lnTo>
                  <a:lnTo>
                    <a:pt x="0" y="414"/>
                  </a:lnTo>
                  <a:lnTo>
                    <a:pt x="1" y="424"/>
                  </a:lnTo>
                  <a:lnTo>
                    <a:pt x="4" y="431"/>
                  </a:lnTo>
                  <a:lnTo>
                    <a:pt x="6" y="438"/>
                  </a:lnTo>
                  <a:lnTo>
                    <a:pt x="9" y="444"/>
                  </a:lnTo>
                  <a:lnTo>
                    <a:pt x="13" y="450"/>
                  </a:lnTo>
                  <a:lnTo>
                    <a:pt x="17" y="455"/>
                  </a:lnTo>
                  <a:lnTo>
                    <a:pt x="22" y="460"/>
                  </a:lnTo>
                  <a:lnTo>
                    <a:pt x="27" y="464"/>
                  </a:lnTo>
                  <a:lnTo>
                    <a:pt x="32" y="470"/>
                  </a:lnTo>
                  <a:lnTo>
                    <a:pt x="45" y="478"/>
                  </a:lnTo>
                  <a:lnTo>
                    <a:pt x="60" y="486"/>
                  </a:lnTo>
                  <a:lnTo>
                    <a:pt x="74" y="494"/>
                  </a:lnTo>
                  <a:lnTo>
                    <a:pt x="87" y="499"/>
                  </a:lnTo>
                  <a:lnTo>
                    <a:pt x="101" y="502"/>
                  </a:lnTo>
                  <a:lnTo>
                    <a:pt x="114" y="503"/>
                  </a:lnTo>
                  <a:lnTo>
                    <a:pt x="121" y="503"/>
                  </a:lnTo>
                  <a:lnTo>
                    <a:pt x="127" y="502"/>
                  </a:lnTo>
                  <a:lnTo>
                    <a:pt x="134" y="500"/>
                  </a:lnTo>
                  <a:lnTo>
                    <a:pt x="140" y="496"/>
                  </a:lnTo>
                  <a:lnTo>
                    <a:pt x="146" y="492"/>
                  </a:lnTo>
                  <a:lnTo>
                    <a:pt x="152" y="486"/>
                  </a:lnTo>
                  <a:lnTo>
                    <a:pt x="158" y="478"/>
                  </a:lnTo>
                  <a:lnTo>
                    <a:pt x="161" y="469"/>
                  </a:lnTo>
                  <a:lnTo>
                    <a:pt x="171" y="441"/>
                  </a:lnTo>
                  <a:lnTo>
                    <a:pt x="182" y="411"/>
                  </a:lnTo>
                  <a:lnTo>
                    <a:pt x="195" y="381"/>
                  </a:lnTo>
                  <a:lnTo>
                    <a:pt x="212" y="349"/>
                  </a:lnTo>
                  <a:lnTo>
                    <a:pt x="221" y="333"/>
                  </a:lnTo>
                  <a:lnTo>
                    <a:pt x="231" y="316"/>
                  </a:lnTo>
                  <a:lnTo>
                    <a:pt x="241" y="301"/>
                  </a:lnTo>
                  <a:lnTo>
                    <a:pt x="253" y="285"/>
                  </a:lnTo>
                  <a:lnTo>
                    <a:pt x="265" y="270"/>
                  </a:lnTo>
                  <a:lnTo>
                    <a:pt x="278" y="253"/>
                  </a:lnTo>
                  <a:lnTo>
                    <a:pt x="292" y="238"/>
                  </a:lnTo>
                  <a:lnTo>
                    <a:pt x="306" y="223"/>
                  </a:lnTo>
                  <a:lnTo>
                    <a:pt x="322" y="208"/>
                  </a:lnTo>
                  <a:lnTo>
                    <a:pt x="338" y="194"/>
                  </a:lnTo>
                  <a:lnTo>
                    <a:pt x="355" y="181"/>
                  </a:lnTo>
                  <a:lnTo>
                    <a:pt x="374" y="167"/>
                  </a:lnTo>
                  <a:lnTo>
                    <a:pt x="393" y="154"/>
                  </a:lnTo>
                  <a:lnTo>
                    <a:pt x="414" y="142"/>
                  </a:lnTo>
                  <a:lnTo>
                    <a:pt x="435" y="131"/>
                  </a:lnTo>
                  <a:lnTo>
                    <a:pt x="457" y="120"/>
                  </a:lnTo>
                  <a:lnTo>
                    <a:pt x="480" y="111"/>
                  </a:lnTo>
                  <a:lnTo>
                    <a:pt x="505" y="102"/>
                  </a:lnTo>
                  <a:lnTo>
                    <a:pt x="531" y="94"/>
                  </a:lnTo>
                  <a:lnTo>
                    <a:pt x="557" y="88"/>
                  </a:lnTo>
                  <a:lnTo>
                    <a:pt x="585" y="82"/>
                  </a:lnTo>
                  <a:lnTo>
                    <a:pt x="614" y="78"/>
                  </a:lnTo>
                  <a:lnTo>
                    <a:pt x="645" y="75"/>
                  </a:lnTo>
                  <a:lnTo>
                    <a:pt x="677" y="72"/>
                  </a:lnTo>
                  <a:lnTo>
                    <a:pt x="680" y="72"/>
                  </a:lnTo>
                  <a:lnTo>
                    <a:pt x="683" y="70"/>
                  </a:lnTo>
                  <a:lnTo>
                    <a:pt x="686" y="69"/>
                  </a:lnTo>
                  <a:lnTo>
                    <a:pt x="688" y="67"/>
                  </a:lnTo>
                  <a:lnTo>
                    <a:pt x="691" y="65"/>
                  </a:lnTo>
                  <a:lnTo>
                    <a:pt x="692" y="62"/>
                  </a:lnTo>
                  <a:lnTo>
                    <a:pt x="694" y="59"/>
                  </a:lnTo>
                  <a:lnTo>
                    <a:pt x="694" y="56"/>
                  </a:lnTo>
                  <a:lnTo>
                    <a:pt x="695" y="51"/>
                  </a:lnTo>
                  <a:lnTo>
                    <a:pt x="694" y="45"/>
                  </a:lnTo>
                  <a:lnTo>
                    <a:pt x="693" y="40"/>
                  </a:lnTo>
                  <a:lnTo>
                    <a:pt x="690" y="34"/>
                  </a:lnTo>
                  <a:lnTo>
                    <a:pt x="686" y="29"/>
                  </a:lnTo>
                  <a:lnTo>
                    <a:pt x="681" y="24"/>
                  </a:lnTo>
                  <a:lnTo>
                    <a:pt x="674" y="18"/>
                  </a:lnTo>
                  <a:lnTo>
                    <a:pt x="667" y="14"/>
                  </a:lnTo>
                  <a:lnTo>
                    <a:pt x="657" y="11"/>
                  </a:lnTo>
                  <a:lnTo>
                    <a:pt x="648" y="8"/>
                  </a:lnTo>
                  <a:lnTo>
                    <a:pt x="638" y="6"/>
                  </a:lnTo>
                  <a:lnTo>
                    <a:pt x="628" y="4"/>
                  </a:lnTo>
                  <a:lnTo>
                    <a:pt x="604" y="1"/>
                  </a:lnTo>
                  <a:lnTo>
                    <a:pt x="579" y="0"/>
                  </a:lnTo>
                  <a:lnTo>
                    <a:pt x="558" y="0"/>
                  </a:lnTo>
                  <a:lnTo>
                    <a:pt x="536" y="2"/>
                  </a:lnTo>
                  <a:lnTo>
                    <a:pt x="515" y="5"/>
                  </a:lnTo>
                  <a:lnTo>
                    <a:pt x="491" y="8"/>
                  </a:lnTo>
                  <a:lnTo>
                    <a:pt x="469" y="13"/>
                  </a:lnTo>
                  <a:lnTo>
                    <a:pt x="445" y="19"/>
                  </a:lnTo>
                  <a:lnTo>
                    <a:pt x="422" y="26"/>
                  </a:lnTo>
                  <a:lnTo>
                    <a:pt x="397" y="33"/>
                  </a:lnTo>
                  <a:lnTo>
                    <a:pt x="374" y="41"/>
                  </a:lnTo>
                  <a:lnTo>
                    <a:pt x="350" y="50"/>
                  </a:lnTo>
                  <a:lnTo>
                    <a:pt x="328" y="60"/>
                  </a:lnTo>
                  <a:lnTo>
                    <a:pt x="305" y="70"/>
                  </a:lnTo>
                  <a:lnTo>
                    <a:pt x="283" y="82"/>
                  </a:lnTo>
                  <a:lnTo>
                    <a:pt x="262" y="94"/>
                  </a:lnTo>
                  <a:lnTo>
                    <a:pt x="240" y="106"/>
                  </a:lnTo>
                  <a:lnTo>
                    <a:pt x="221" y="119"/>
                  </a:lnTo>
                  <a:lnTo>
                    <a:pt x="214" y="124"/>
                  </a:lnTo>
                  <a:lnTo>
                    <a:pt x="212" y="116"/>
                  </a:lnTo>
                  <a:lnTo>
                    <a:pt x="209" y="110"/>
                  </a:lnTo>
                  <a:lnTo>
                    <a:pt x="200" y="101"/>
                  </a:lnTo>
                  <a:lnTo>
                    <a:pt x="190" y="91"/>
                  </a:lnTo>
                  <a:lnTo>
                    <a:pt x="176" y="79"/>
                  </a:lnTo>
                  <a:lnTo>
                    <a:pt x="160" y="66"/>
                  </a:lnTo>
                  <a:lnTo>
                    <a:pt x="142" y="55"/>
                  </a:lnTo>
                  <a:lnTo>
                    <a:pt x="133" y="50"/>
                  </a:lnTo>
                  <a:lnTo>
                    <a:pt x="124" y="46"/>
                  </a:lnTo>
                  <a:lnTo>
                    <a:pt x="114" y="42"/>
                  </a:lnTo>
                  <a:lnTo>
                    <a:pt x="104" y="40"/>
                  </a:lnTo>
                  <a:lnTo>
                    <a:pt x="96" y="38"/>
                  </a:lnTo>
                  <a:lnTo>
                    <a:pt x="87" y="36"/>
                  </a:lnTo>
                  <a:lnTo>
                    <a:pt x="79" y="36"/>
                  </a:lnTo>
                  <a:lnTo>
                    <a:pt x="7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799"/>
            </a:p>
          </p:txBody>
        </p:sp>
        <p:sp>
          <p:nvSpPr>
            <p:cNvPr id="13" name="Freeform 40"/>
            <p:cNvSpPr>
              <a:spLocks/>
            </p:cNvSpPr>
            <p:nvPr userDrawn="1"/>
          </p:nvSpPr>
          <p:spPr bwMode="auto">
            <a:xfrm>
              <a:off x="6388" y="599"/>
              <a:ext cx="74" cy="49"/>
            </a:xfrm>
            <a:custGeom>
              <a:avLst/>
              <a:gdLst>
                <a:gd name="T0" fmla="*/ 144 w 883"/>
                <a:gd name="T1" fmla="*/ 3 h 595"/>
                <a:gd name="T2" fmla="*/ 125 w 883"/>
                <a:gd name="T3" fmla="*/ 13 h 595"/>
                <a:gd name="T4" fmla="*/ 100 w 883"/>
                <a:gd name="T5" fmla="*/ 49 h 595"/>
                <a:gd name="T6" fmla="*/ 55 w 883"/>
                <a:gd name="T7" fmla="*/ 183 h 595"/>
                <a:gd name="T8" fmla="*/ 10 w 883"/>
                <a:gd name="T9" fmla="*/ 382 h 595"/>
                <a:gd name="T10" fmla="*/ 0 w 883"/>
                <a:gd name="T11" fmla="*/ 465 h 595"/>
                <a:gd name="T12" fmla="*/ 7 w 883"/>
                <a:gd name="T13" fmla="*/ 503 h 595"/>
                <a:gd name="T14" fmla="*/ 25 w 883"/>
                <a:gd name="T15" fmla="*/ 532 h 595"/>
                <a:gd name="T16" fmla="*/ 77 w 883"/>
                <a:gd name="T17" fmla="*/ 571 h 595"/>
                <a:gd name="T18" fmla="*/ 122 w 883"/>
                <a:gd name="T19" fmla="*/ 590 h 595"/>
                <a:gd name="T20" fmla="*/ 164 w 883"/>
                <a:gd name="T21" fmla="*/ 595 h 595"/>
                <a:gd name="T22" fmla="*/ 201 w 883"/>
                <a:gd name="T23" fmla="*/ 585 h 595"/>
                <a:gd name="T24" fmla="*/ 234 w 883"/>
                <a:gd name="T25" fmla="*/ 555 h 595"/>
                <a:gd name="T26" fmla="*/ 295 w 883"/>
                <a:gd name="T27" fmla="*/ 487 h 595"/>
                <a:gd name="T28" fmla="*/ 404 w 883"/>
                <a:gd name="T29" fmla="*/ 369 h 595"/>
                <a:gd name="T30" fmla="*/ 491 w 883"/>
                <a:gd name="T31" fmla="*/ 296 h 595"/>
                <a:gd name="T32" fmla="*/ 514 w 883"/>
                <a:gd name="T33" fmla="*/ 299 h 595"/>
                <a:gd name="T34" fmla="*/ 534 w 883"/>
                <a:gd name="T35" fmla="*/ 336 h 595"/>
                <a:gd name="T36" fmla="*/ 568 w 883"/>
                <a:gd name="T37" fmla="*/ 405 h 595"/>
                <a:gd name="T38" fmla="*/ 605 w 883"/>
                <a:gd name="T39" fmla="*/ 459 h 595"/>
                <a:gd name="T40" fmla="*/ 644 w 883"/>
                <a:gd name="T41" fmla="*/ 500 h 595"/>
                <a:gd name="T42" fmla="*/ 693 w 883"/>
                <a:gd name="T43" fmla="*/ 535 h 595"/>
                <a:gd name="T44" fmla="*/ 767 w 883"/>
                <a:gd name="T45" fmla="*/ 561 h 595"/>
                <a:gd name="T46" fmla="*/ 828 w 883"/>
                <a:gd name="T47" fmla="*/ 565 h 595"/>
                <a:gd name="T48" fmla="*/ 868 w 883"/>
                <a:gd name="T49" fmla="*/ 555 h 595"/>
                <a:gd name="T50" fmla="*/ 883 w 883"/>
                <a:gd name="T51" fmla="*/ 533 h 595"/>
                <a:gd name="T52" fmla="*/ 880 w 883"/>
                <a:gd name="T53" fmla="*/ 518 h 595"/>
                <a:gd name="T54" fmla="*/ 868 w 883"/>
                <a:gd name="T55" fmla="*/ 512 h 595"/>
                <a:gd name="T56" fmla="*/ 840 w 883"/>
                <a:gd name="T57" fmla="*/ 510 h 595"/>
                <a:gd name="T58" fmla="*/ 808 w 883"/>
                <a:gd name="T59" fmla="*/ 501 h 595"/>
                <a:gd name="T60" fmla="*/ 781 w 883"/>
                <a:gd name="T61" fmla="*/ 483 h 595"/>
                <a:gd name="T62" fmla="*/ 751 w 883"/>
                <a:gd name="T63" fmla="*/ 440 h 595"/>
                <a:gd name="T64" fmla="*/ 722 w 883"/>
                <a:gd name="T65" fmla="*/ 358 h 595"/>
                <a:gd name="T66" fmla="*/ 694 w 883"/>
                <a:gd name="T67" fmla="*/ 231 h 595"/>
                <a:gd name="T68" fmla="*/ 679 w 883"/>
                <a:gd name="T69" fmla="*/ 197 h 595"/>
                <a:gd name="T70" fmla="*/ 655 w 883"/>
                <a:gd name="T71" fmla="*/ 168 h 595"/>
                <a:gd name="T72" fmla="*/ 622 w 883"/>
                <a:gd name="T73" fmla="*/ 145 h 595"/>
                <a:gd name="T74" fmla="*/ 580 w 883"/>
                <a:gd name="T75" fmla="*/ 127 h 595"/>
                <a:gd name="T76" fmla="*/ 537 w 883"/>
                <a:gd name="T77" fmla="*/ 122 h 595"/>
                <a:gd name="T78" fmla="*/ 494 w 883"/>
                <a:gd name="T79" fmla="*/ 140 h 595"/>
                <a:gd name="T80" fmla="*/ 409 w 883"/>
                <a:gd name="T81" fmla="*/ 209 h 595"/>
                <a:gd name="T82" fmla="*/ 308 w 883"/>
                <a:gd name="T83" fmla="*/ 309 h 595"/>
                <a:gd name="T84" fmla="*/ 207 w 883"/>
                <a:gd name="T85" fmla="*/ 410 h 595"/>
                <a:gd name="T86" fmla="*/ 179 w 883"/>
                <a:gd name="T87" fmla="*/ 427 h 595"/>
                <a:gd name="T88" fmla="*/ 201 w 883"/>
                <a:gd name="T89" fmla="*/ 322 h 595"/>
                <a:gd name="T90" fmla="*/ 255 w 883"/>
                <a:gd name="T91" fmla="*/ 149 h 595"/>
                <a:gd name="T92" fmla="*/ 277 w 883"/>
                <a:gd name="T93" fmla="*/ 89 h 595"/>
                <a:gd name="T94" fmla="*/ 276 w 883"/>
                <a:gd name="T95" fmla="*/ 67 h 595"/>
                <a:gd name="T96" fmla="*/ 261 w 883"/>
                <a:gd name="T97" fmla="*/ 42 h 595"/>
                <a:gd name="T98" fmla="*/ 226 w 883"/>
                <a:gd name="T99" fmla="*/ 18 h 595"/>
                <a:gd name="T100" fmla="*/ 174 w 883"/>
                <a:gd name="T101" fmla="*/ 1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83" h="595">
                  <a:moveTo>
                    <a:pt x="162" y="0"/>
                  </a:moveTo>
                  <a:lnTo>
                    <a:pt x="156" y="0"/>
                  </a:lnTo>
                  <a:lnTo>
                    <a:pt x="150" y="1"/>
                  </a:lnTo>
                  <a:lnTo>
                    <a:pt x="144" y="3"/>
                  </a:lnTo>
                  <a:lnTo>
                    <a:pt x="139" y="4"/>
                  </a:lnTo>
                  <a:lnTo>
                    <a:pt x="134" y="7"/>
                  </a:lnTo>
                  <a:lnTo>
                    <a:pt x="129" y="10"/>
                  </a:lnTo>
                  <a:lnTo>
                    <a:pt x="125" y="13"/>
                  </a:lnTo>
                  <a:lnTo>
                    <a:pt x="121" y="17"/>
                  </a:lnTo>
                  <a:lnTo>
                    <a:pt x="113" y="26"/>
                  </a:lnTo>
                  <a:lnTo>
                    <a:pt x="106" y="37"/>
                  </a:lnTo>
                  <a:lnTo>
                    <a:pt x="100" y="49"/>
                  </a:lnTo>
                  <a:lnTo>
                    <a:pt x="94" y="63"/>
                  </a:lnTo>
                  <a:lnTo>
                    <a:pt x="82" y="97"/>
                  </a:lnTo>
                  <a:lnTo>
                    <a:pt x="68" y="137"/>
                  </a:lnTo>
                  <a:lnTo>
                    <a:pt x="55" y="183"/>
                  </a:lnTo>
                  <a:lnTo>
                    <a:pt x="43" y="232"/>
                  </a:lnTo>
                  <a:lnTo>
                    <a:pt x="31" y="282"/>
                  </a:lnTo>
                  <a:lnTo>
                    <a:pt x="19" y="333"/>
                  </a:lnTo>
                  <a:lnTo>
                    <a:pt x="10" y="382"/>
                  </a:lnTo>
                  <a:lnTo>
                    <a:pt x="3" y="429"/>
                  </a:lnTo>
                  <a:lnTo>
                    <a:pt x="1" y="442"/>
                  </a:lnTo>
                  <a:lnTo>
                    <a:pt x="0" y="454"/>
                  </a:lnTo>
                  <a:lnTo>
                    <a:pt x="0" y="465"/>
                  </a:lnTo>
                  <a:lnTo>
                    <a:pt x="1" y="477"/>
                  </a:lnTo>
                  <a:lnTo>
                    <a:pt x="2" y="486"/>
                  </a:lnTo>
                  <a:lnTo>
                    <a:pt x="4" y="495"/>
                  </a:lnTo>
                  <a:lnTo>
                    <a:pt x="7" y="503"/>
                  </a:lnTo>
                  <a:lnTo>
                    <a:pt x="10" y="511"/>
                  </a:lnTo>
                  <a:lnTo>
                    <a:pt x="14" y="518"/>
                  </a:lnTo>
                  <a:lnTo>
                    <a:pt x="19" y="526"/>
                  </a:lnTo>
                  <a:lnTo>
                    <a:pt x="25" y="532"/>
                  </a:lnTo>
                  <a:lnTo>
                    <a:pt x="32" y="539"/>
                  </a:lnTo>
                  <a:lnTo>
                    <a:pt x="47" y="551"/>
                  </a:lnTo>
                  <a:lnTo>
                    <a:pt x="65" y="564"/>
                  </a:lnTo>
                  <a:lnTo>
                    <a:pt x="77" y="571"/>
                  </a:lnTo>
                  <a:lnTo>
                    <a:pt x="89" y="577"/>
                  </a:lnTo>
                  <a:lnTo>
                    <a:pt x="100" y="582"/>
                  </a:lnTo>
                  <a:lnTo>
                    <a:pt x="111" y="587"/>
                  </a:lnTo>
                  <a:lnTo>
                    <a:pt x="122" y="590"/>
                  </a:lnTo>
                  <a:lnTo>
                    <a:pt x="133" y="592"/>
                  </a:lnTo>
                  <a:lnTo>
                    <a:pt x="144" y="594"/>
                  </a:lnTo>
                  <a:lnTo>
                    <a:pt x="154" y="595"/>
                  </a:lnTo>
                  <a:lnTo>
                    <a:pt x="164" y="595"/>
                  </a:lnTo>
                  <a:lnTo>
                    <a:pt x="174" y="593"/>
                  </a:lnTo>
                  <a:lnTo>
                    <a:pt x="184" y="591"/>
                  </a:lnTo>
                  <a:lnTo>
                    <a:pt x="192" y="589"/>
                  </a:lnTo>
                  <a:lnTo>
                    <a:pt x="201" y="585"/>
                  </a:lnTo>
                  <a:lnTo>
                    <a:pt x="208" y="580"/>
                  </a:lnTo>
                  <a:lnTo>
                    <a:pt x="216" y="575"/>
                  </a:lnTo>
                  <a:lnTo>
                    <a:pt x="222" y="567"/>
                  </a:lnTo>
                  <a:lnTo>
                    <a:pt x="234" y="555"/>
                  </a:lnTo>
                  <a:lnTo>
                    <a:pt x="245" y="542"/>
                  </a:lnTo>
                  <a:lnTo>
                    <a:pt x="257" y="530"/>
                  </a:lnTo>
                  <a:lnTo>
                    <a:pt x="268" y="516"/>
                  </a:lnTo>
                  <a:lnTo>
                    <a:pt x="295" y="487"/>
                  </a:lnTo>
                  <a:lnTo>
                    <a:pt x="321" y="456"/>
                  </a:lnTo>
                  <a:lnTo>
                    <a:pt x="349" y="427"/>
                  </a:lnTo>
                  <a:lnTo>
                    <a:pt x="376" y="397"/>
                  </a:lnTo>
                  <a:lnTo>
                    <a:pt x="404" y="369"/>
                  </a:lnTo>
                  <a:lnTo>
                    <a:pt x="431" y="343"/>
                  </a:lnTo>
                  <a:lnTo>
                    <a:pt x="458" y="320"/>
                  </a:lnTo>
                  <a:lnTo>
                    <a:pt x="484" y="300"/>
                  </a:lnTo>
                  <a:lnTo>
                    <a:pt x="491" y="296"/>
                  </a:lnTo>
                  <a:lnTo>
                    <a:pt x="497" y="295"/>
                  </a:lnTo>
                  <a:lnTo>
                    <a:pt x="503" y="295"/>
                  </a:lnTo>
                  <a:lnTo>
                    <a:pt x="509" y="296"/>
                  </a:lnTo>
                  <a:lnTo>
                    <a:pt x="514" y="299"/>
                  </a:lnTo>
                  <a:lnTo>
                    <a:pt x="519" y="303"/>
                  </a:lnTo>
                  <a:lnTo>
                    <a:pt x="523" y="309"/>
                  </a:lnTo>
                  <a:lnTo>
                    <a:pt x="527" y="316"/>
                  </a:lnTo>
                  <a:lnTo>
                    <a:pt x="534" y="336"/>
                  </a:lnTo>
                  <a:lnTo>
                    <a:pt x="543" y="355"/>
                  </a:lnTo>
                  <a:lnTo>
                    <a:pt x="551" y="372"/>
                  </a:lnTo>
                  <a:lnTo>
                    <a:pt x="560" y="390"/>
                  </a:lnTo>
                  <a:lnTo>
                    <a:pt x="568" y="405"/>
                  </a:lnTo>
                  <a:lnTo>
                    <a:pt x="577" y="420"/>
                  </a:lnTo>
                  <a:lnTo>
                    <a:pt x="586" y="434"/>
                  </a:lnTo>
                  <a:lnTo>
                    <a:pt x="596" y="447"/>
                  </a:lnTo>
                  <a:lnTo>
                    <a:pt x="605" y="459"/>
                  </a:lnTo>
                  <a:lnTo>
                    <a:pt x="615" y="470"/>
                  </a:lnTo>
                  <a:lnTo>
                    <a:pt x="624" y="481"/>
                  </a:lnTo>
                  <a:lnTo>
                    <a:pt x="634" y="491"/>
                  </a:lnTo>
                  <a:lnTo>
                    <a:pt x="644" y="500"/>
                  </a:lnTo>
                  <a:lnTo>
                    <a:pt x="654" y="508"/>
                  </a:lnTo>
                  <a:lnTo>
                    <a:pt x="663" y="515"/>
                  </a:lnTo>
                  <a:lnTo>
                    <a:pt x="673" y="523"/>
                  </a:lnTo>
                  <a:lnTo>
                    <a:pt x="693" y="535"/>
                  </a:lnTo>
                  <a:lnTo>
                    <a:pt x="712" y="545"/>
                  </a:lnTo>
                  <a:lnTo>
                    <a:pt x="731" y="552"/>
                  </a:lnTo>
                  <a:lnTo>
                    <a:pt x="749" y="558"/>
                  </a:lnTo>
                  <a:lnTo>
                    <a:pt x="767" y="561"/>
                  </a:lnTo>
                  <a:lnTo>
                    <a:pt x="783" y="564"/>
                  </a:lnTo>
                  <a:lnTo>
                    <a:pt x="799" y="565"/>
                  </a:lnTo>
                  <a:lnTo>
                    <a:pt x="813" y="566"/>
                  </a:lnTo>
                  <a:lnTo>
                    <a:pt x="828" y="565"/>
                  </a:lnTo>
                  <a:lnTo>
                    <a:pt x="843" y="564"/>
                  </a:lnTo>
                  <a:lnTo>
                    <a:pt x="853" y="562"/>
                  </a:lnTo>
                  <a:lnTo>
                    <a:pt x="861" y="559"/>
                  </a:lnTo>
                  <a:lnTo>
                    <a:pt x="868" y="555"/>
                  </a:lnTo>
                  <a:lnTo>
                    <a:pt x="874" y="550"/>
                  </a:lnTo>
                  <a:lnTo>
                    <a:pt x="878" y="545"/>
                  </a:lnTo>
                  <a:lnTo>
                    <a:pt x="881" y="539"/>
                  </a:lnTo>
                  <a:lnTo>
                    <a:pt x="883" y="533"/>
                  </a:lnTo>
                  <a:lnTo>
                    <a:pt x="883" y="528"/>
                  </a:lnTo>
                  <a:lnTo>
                    <a:pt x="883" y="524"/>
                  </a:lnTo>
                  <a:lnTo>
                    <a:pt x="882" y="520"/>
                  </a:lnTo>
                  <a:lnTo>
                    <a:pt x="880" y="518"/>
                  </a:lnTo>
                  <a:lnTo>
                    <a:pt x="878" y="515"/>
                  </a:lnTo>
                  <a:lnTo>
                    <a:pt x="875" y="514"/>
                  </a:lnTo>
                  <a:lnTo>
                    <a:pt x="872" y="512"/>
                  </a:lnTo>
                  <a:lnTo>
                    <a:pt x="868" y="512"/>
                  </a:lnTo>
                  <a:lnTo>
                    <a:pt x="864" y="511"/>
                  </a:lnTo>
                  <a:lnTo>
                    <a:pt x="860" y="511"/>
                  </a:lnTo>
                  <a:lnTo>
                    <a:pt x="851" y="511"/>
                  </a:lnTo>
                  <a:lnTo>
                    <a:pt x="840" y="510"/>
                  </a:lnTo>
                  <a:lnTo>
                    <a:pt x="832" y="509"/>
                  </a:lnTo>
                  <a:lnTo>
                    <a:pt x="823" y="507"/>
                  </a:lnTo>
                  <a:lnTo>
                    <a:pt x="815" y="504"/>
                  </a:lnTo>
                  <a:lnTo>
                    <a:pt x="808" y="501"/>
                  </a:lnTo>
                  <a:lnTo>
                    <a:pt x="801" y="497"/>
                  </a:lnTo>
                  <a:lnTo>
                    <a:pt x="794" y="493"/>
                  </a:lnTo>
                  <a:lnTo>
                    <a:pt x="787" y="488"/>
                  </a:lnTo>
                  <a:lnTo>
                    <a:pt x="781" y="483"/>
                  </a:lnTo>
                  <a:lnTo>
                    <a:pt x="775" y="477"/>
                  </a:lnTo>
                  <a:lnTo>
                    <a:pt x="770" y="469"/>
                  </a:lnTo>
                  <a:lnTo>
                    <a:pt x="760" y="455"/>
                  </a:lnTo>
                  <a:lnTo>
                    <a:pt x="751" y="440"/>
                  </a:lnTo>
                  <a:lnTo>
                    <a:pt x="743" y="421"/>
                  </a:lnTo>
                  <a:lnTo>
                    <a:pt x="735" y="402"/>
                  </a:lnTo>
                  <a:lnTo>
                    <a:pt x="728" y="381"/>
                  </a:lnTo>
                  <a:lnTo>
                    <a:pt x="722" y="358"/>
                  </a:lnTo>
                  <a:lnTo>
                    <a:pt x="711" y="309"/>
                  </a:lnTo>
                  <a:lnTo>
                    <a:pt x="700" y="255"/>
                  </a:lnTo>
                  <a:lnTo>
                    <a:pt x="697" y="240"/>
                  </a:lnTo>
                  <a:lnTo>
                    <a:pt x="694" y="231"/>
                  </a:lnTo>
                  <a:lnTo>
                    <a:pt x="692" y="222"/>
                  </a:lnTo>
                  <a:lnTo>
                    <a:pt x="687" y="213"/>
                  </a:lnTo>
                  <a:lnTo>
                    <a:pt x="683" y="205"/>
                  </a:lnTo>
                  <a:lnTo>
                    <a:pt x="679" y="197"/>
                  </a:lnTo>
                  <a:lnTo>
                    <a:pt x="674" y="189"/>
                  </a:lnTo>
                  <a:lnTo>
                    <a:pt x="668" y="182"/>
                  </a:lnTo>
                  <a:lnTo>
                    <a:pt x="662" y="174"/>
                  </a:lnTo>
                  <a:lnTo>
                    <a:pt x="655" y="168"/>
                  </a:lnTo>
                  <a:lnTo>
                    <a:pt x="648" y="161"/>
                  </a:lnTo>
                  <a:lnTo>
                    <a:pt x="639" y="155"/>
                  </a:lnTo>
                  <a:lnTo>
                    <a:pt x="631" y="150"/>
                  </a:lnTo>
                  <a:lnTo>
                    <a:pt x="622" y="145"/>
                  </a:lnTo>
                  <a:lnTo>
                    <a:pt x="613" y="140"/>
                  </a:lnTo>
                  <a:lnTo>
                    <a:pt x="603" y="135"/>
                  </a:lnTo>
                  <a:lnTo>
                    <a:pt x="592" y="131"/>
                  </a:lnTo>
                  <a:lnTo>
                    <a:pt x="580" y="127"/>
                  </a:lnTo>
                  <a:lnTo>
                    <a:pt x="569" y="124"/>
                  </a:lnTo>
                  <a:lnTo>
                    <a:pt x="559" y="122"/>
                  </a:lnTo>
                  <a:lnTo>
                    <a:pt x="549" y="121"/>
                  </a:lnTo>
                  <a:lnTo>
                    <a:pt x="537" y="122"/>
                  </a:lnTo>
                  <a:lnTo>
                    <a:pt x="527" y="124"/>
                  </a:lnTo>
                  <a:lnTo>
                    <a:pt x="518" y="128"/>
                  </a:lnTo>
                  <a:lnTo>
                    <a:pt x="510" y="131"/>
                  </a:lnTo>
                  <a:lnTo>
                    <a:pt x="494" y="140"/>
                  </a:lnTo>
                  <a:lnTo>
                    <a:pt x="478" y="150"/>
                  </a:lnTo>
                  <a:lnTo>
                    <a:pt x="457" y="167"/>
                  </a:lnTo>
                  <a:lnTo>
                    <a:pt x="433" y="187"/>
                  </a:lnTo>
                  <a:lnTo>
                    <a:pt x="409" y="209"/>
                  </a:lnTo>
                  <a:lnTo>
                    <a:pt x="383" y="233"/>
                  </a:lnTo>
                  <a:lnTo>
                    <a:pt x="358" y="258"/>
                  </a:lnTo>
                  <a:lnTo>
                    <a:pt x="332" y="284"/>
                  </a:lnTo>
                  <a:lnTo>
                    <a:pt x="308" y="309"/>
                  </a:lnTo>
                  <a:lnTo>
                    <a:pt x="284" y="334"/>
                  </a:lnTo>
                  <a:lnTo>
                    <a:pt x="246" y="372"/>
                  </a:lnTo>
                  <a:lnTo>
                    <a:pt x="218" y="400"/>
                  </a:lnTo>
                  <a:lnTo>
                    <a:pt x="207" y="410"/>
                  </a:lnTo>
                  <a:lnTo>
                    <a:pt x="199" y="417"/>
                  </a:lnTo>
                  <a:lnTo>
                    <a:pt x="192" y="423"/>
                  </a:lnTo>
                  <a:lnTo>
                    <a:pt x="188" y="425"/>
                  </a:lnTo>
                  <a:lnTo>
                    <a:pt x="179" y="427"/>
                  </a:lnTo>
                  <a:lnTo>
                    <a:pt x="180" y="417"/>
                  </a:lnTo>
                  <a:lnTo>
                    <a:pt x="185" y="392"/>
                  </a:lnTo>
                  <a:lnTo>
                    <a:pt x="192" y="360"/>
                  </a:lnTo>
                  <a:lnTo>
                    <a:pt x="201" y="322"/>
                  </a:lnTo>
                  <a:lnTo>
                    <a:pt x="211" y="283"/>
                  </a:lnTo>
                  <a:lnTo>
                    <a:pt x="224" y="239"/>
                  </a:lnTo>
                  <a:lnTo>
                    <a:pt x="239" y="194"/>
                  </a:lnTo>
                  <a:lnTo>
                    <a:pt x="255" y="149"/>
                  </a:lnTo>
                  <a:lnTo>
                    <a:pt x="272" y="105"/>
                  </a:lnTo>
                  <a:lnTo>
                    <a:pt x="275" y="100"/>
                  </a:lnTo>
                  <a:lnTo>
                    <a:pt x="276" y="94"/>
                  </a:lnTo>
                  <a:lnTo>
                    <a:pt x="277" y="89"/>
                  </a:lnTo>
                  <a:lnTo>
                    <a:pt x="278" y="84"/>
                  </a:lnTo>
                  <a:lnTo>
                    <a:pt x="278" y="78"/>
                  </a:lnTo>
                  <a:lnTo>
                    <a:pt x="277" y="72"/>
                  </a:lnTo>
                  <a:lnTo>
                    <a:pt x="276" y="67"/>
                  </a:lnTo>
                  <a:lnTo>
                    <a:pt x="274" y="62"/>
                  </a:lnTo>
                  <a:lnTo>
                    <a:pt x="271" y="55"/>
                  </a:lnTo>
                  <a:lnTo>
                    <a:pt x="266" y="48"/>
                  </a:lnTo>
                  <a:lnTo>
                    <a:pt x="261" y="42"/>
                  </a:lnTo>
                  <a:lnTo>
                    <a:pt x="254" y="36"/>
                  </a:lnTo>
                  <a:lnTo>
                    <a:pt x="246" y="30"/>
                  </a:lnTo>
                  <a:lnTo>
                    <a:pt x="237" y="23"/>
                  </a:lnTo>
                  <a:lnTo>
                    <a:pt x="226" y="18"/>
                  </a:lnTo>
                  <a:lnTo>
                    <a:pt x="215" y="13"/>
                  </a:lnTo>
                  <a:lnTo>
                    <a:pt x="201" y="7"/>
                  </a:lnTo>
                  <a:lnTo>
                    <a:pt x="187" y="3"/>
                  </a:lnTo>
                  <a:lnTo>
                    <a:pt x="174" y="1"/>
                  </a:lnTo>
                  <a:lnTo>
                    <a:pt x="16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799"/>
            </a:p>
          </p:txBody>
        </p:sp>
        <p:sp>
          <p:nvSpPr>
            <p:cNvPr id="14" name="Freeform 41"/>
            <p:cNvSpPr>
              <a:spLocks/>
            </p:cNvSpPr>
            <p:nvPr userDrawn="1"/>
          </p:nvSpPr>
          <p:spPr bwMode="auto">
            <a:xfrm>
              <a:off x="6666" y="603"/>
              <a:ext cx="60" cy="44"/>
            </a:xfrm>
            <a:custGeom>
              <a:avLst/>
              <a:gdLst>
                <a:gd name="T0" fmla="*/ 518 w 721"/>
                <a:gd name="T1" fmla="*/ 321 h 522"/>
                <a:gd name="T2" fmla="*/ 536 w 721"/>
                <a:gd name="T3" fmla="*/ 387 h 522"/>
                <a:gd name="T4" fmla="*/ 575 w 721"/>
                <a:gd name="T5" fmla="*/ 455 h 522"/>
                <a:gd name="T6" fmla="*/ 622 w 721"/>
                <a:gd name="T7" fmla="*/ 498 h 522"/>
                <a:gd name="T8" fmla="*/ 664 w 721"/>
                <a:gd name="T9" fmla="*/ 519 h 522"/>
                <a:gd name="T10" fmla="*/ 699 w 721"/>
                <a:gd name="T11" fmla="*/ 522 h 522"/>
                <a:gd name="T12" fmla="*/ 719 w 721"/>
                <a:gd name="T13" fmla="*/ 510 h 522"/>
                <a:gd name="T14" fmla="*/ 717 w 721"/>
                <a:gd name="T15" fmla="*/ 488 h 522"/>
                <a:gd name="T16" fmla="*/ 698 w 721"/>
                <a:gd name="T17" fmla="*/ 444 h 522"/>
                <a:gd name="T18" fmla="*/ 682 w 721"/>
                <a:gd name="T19" fmla="*/ 342 h 522"/>
                <a:gd name="T20" fmla="*/ 685 w 721"/>
                <a:gd name="T21" fmla="*/ 242 h 522"/>
                <a:gd name="T22" fmla="*/ 697 w 721"/>
                <a:gd name="T23" fmla="*/ 155 h 522"/>
                <a:gd name="T24" fmla="*/ 699 w 721"/>
                <a:gd name="T25" fmla="*/ 112 h 522"/>
                <a:gd name="T26" fmla="*/ 687 w 721"/>
                <a:gd name="T27" fmla="*/ 82 h 522"/>
                <a:gd name="T28" fmla="*/ 664 w 721"/>
                <a:gd name="T29" fmla="*/ 59 h 522"/>
                <a:gd name="T30" fmla="*/ 622 w 721"/>
                <a:gd name="T31" fmla="*/ 34 h 522"/>
                <a:gd name="T32" fmla="*/ 574 w 721"/>
                <a:gd name="T33" fmla="*/ 25 h 522"/>
                <a:gd name="T34" fmla="*/ 553 w 721"/>
                <a:gd name="T35" fmla="*/ 38 h 522"/>
                <a:gd name="T36" fmla="*/ 510 w 721"/>
                <a:gd name="T37" fmla="*/ 116 h 522"/>
                <a:gd name="T38" fmla="*/ 432 w 721"/>
                <a:gd name="T39" fmla="*/ 216 h 522"/>
                <a:gd name="T40" fmla="*/ 343 w 721"/>
                <a:gd name="T41" fmla="*/ 300 h 522"/>
                <a:gd name="T42" fmla="*/ 291 w 721"/>
                <a:gd name="T43" fmla="*/ 334 h 522"/>
                <a:gd name="T44" fmla="*/ 254 w 721"/>
                <a:gd name="T45" fmla="*/ 345 h 522"/>
                <a:gd name="T46" fmla="*/ 222 w 721"/>
                <a:gd name="T47" fmla="*/ 342 h 522"/>
                <a:gd name="T48" fmla="*/ 197 w 721"/>
                <a:gd name="T49" fmla="*/ 326 h 522"/>
                <a:gd name="T50" fmla="*/ 183 w 721"/>
                <a:gd name="T51" fmla="*/ 290 h 522"/>
                <a:gd name="T52" fmla="*/ 183 w 721"/>
                <a:gd name="T53" fmla="*/ 242 h 522"/>
                <a:gd name="T54" fmla="*/ 195 w 721"/>
                <a:gd name="T55" fmla="*/ 187 h 522"/>
                <a:gd name="T56" fmla="*/ 225 w 721"/>
                <a:gd name="T57" fmla="*/ 111 h 522"/>
                <a:gd name="T58" fmla="*/ 231 w 721"/>
                <a:gd name="T59" fmla="*/ 83 h 522"/>
                <a:gd name="T60" fmla="*/ 225 w 721"/>
                <a:gd name="T61" fmla="*/ 58 h 522"/>
                <a:gd name="T62" fmla="*/ 205 w 721"/>
                <a:gd name="T63" fmla="*/ 36 h 522"/>
                <a:gd name="T64" fmla="*/ 163 w 721"/>
                <a:gd name="T65" fmla="*/ 12 h 522"/>
                <a:gd name="T66" fmla="*/ 123 w 721"/>
                <a:gd name="T67" fmla="*/ 1 h 522"/>
                <a:gd name="T68" fmla="*/ 91 w 721"/>
                <a:gd name="T69" fmla="*/ 5 h 522"/>
                <a:gd name="T70" fmla="*/ 68 w 721"/>
                <a:gd name="T71" fmla="*/ 26 h 522"/>
                <a:gd name="T72" fmla="*/ 42 w 721"/>
                <a:gd name="T73" fmla="*/ 90 h 522"/>
                <a:gd name="T74" fmla="*/ 9 w 721"/>
                <a:gd name="T75" fmla="*/ 214 h 522"/>
                <a:gd name="T76" fmla="*/ 0 w 721"/>
                <a:gd name="T77" fmla="*/ 279 h 522"/>
                <a:gd name="T78" fmla="*/ 5 w 721"/>
                <a:gd name="T79" fmla="*/ 313 h 522"/>
                <a:gd name="T80" fmla="*/ 34 w 721"/>
                <a:gd name="T81" fmla="*/ 375 h 522"/>
                <a:gd name="T82" fmla="*/ 73 w 721"/>
                <a:gd name="T83" fmla="*/ 418 h 522"/>
                <a:gd name="T84" fmla="*/ 112 w 721"/>
                <a:gd name="T85" fmla="*/ 446 h 522"/>
                <a:gd name="T86" fmla="*/ 155 w 721"/>
                <a:gd name="T87" fmla="*/ 466 h 522"/>
                <a:gd name="T88" fmla="*/ 198 w 721"/>
                <a:gd name="T89" fmla="*/ 475 h 522"/>
                <a:gd name="T90" fmla="*/ 251 w 721"/>
                <a:gd name="T91" fmla="*/ 469 h 522"/>
                <a:gd name="T92" fmla="*/ 316 w 721"/>
                <a:gd name="T93" fmla="*/ 440 h 522"/>
                <a:gd name="T94" fmla="*/ 394 w 721"/>
                <a:gd name="T95" fmla="*/ 388 h 522"/>
                <a:gd name="T96" fmla="*/ 483 w 721"/>
                <a:gd name="T97" fmla="*/ 313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21" h="522">
                  <a:moveTo>
                    <a:pt x="515" y="282"/>
                  </a:moveTo>
                  <a:lnTo>
                    <a:pt x="516" y="294"/>
                  </a:lnTo>
                  <a:lnTo>
                    <a:pt x="516" y="307"/>
                  </a:lnTo>
                  <a:lnTo>
                    <a:pt x="518" y="321"/>
                  </a:lnTo>
                  <a:lnTo>
                    <a:pt x="520" y="332"/>
                  </a:lnTo>
                  <a:lnTo>
                    <a:pt x="522" y="344"/>
                  </a:lnTo>
                  <a:lnTo>
                    <a:pt x="528" y="367"/>
                  </a:lnTo>
                  <a:lnTo>
                    <a:pt x="536" y="387"/>
                  </a:lnTo>
                  <a:lnTo>
                    <a:pt x="544" y="406"/>
                  </a:lnTo>
                  <a:lnTo>
                    <a:pt x="553" y="424"/>
                  </a:lnTo>
                  <a:lnTo>
                    <a:pt x="564" y="440"/>
                  </a:lnTo>
                  <a:lnTo>
                    <a:pt x="575" y="455"/>
                  </a:lnTo>
                  <a:lnTo>
                    <a:pt x="587" y="468"/>
                  </a:lnTo>
                  <a:lnTo>
                    <a:pt x="599" y="480"/>
                  </a:lnTo>
                  <a:lnTo>
                    <a:pt x="610" y="490"/>
                  </a:lnTo>
                  <a:lnTo>
                    <a:pt x="622" y="498"/>
                  </a:lnTo>
                  <a:lnTo>
                    <a:pt x="634" y="505"/>
                  </a:lnTo>
                  <a:lnTo>
                    <a:pt x="645" y="511"/>
                  </a:lnTo>
                  <a:lnTo>
                    <a:pt x="655" y="516"/>
                  </a:lnTo>
                  <a:lnTo>
                    <a:pt x="664" y="519"/>
                  </a:lnTo>
                  <a:lnTo>
                    <a:pt x="673" y="521"/>
                  </a:lnTo>
                  <a:lnTo>
                    <a:pt x="683" y="522"/>
                  </a:lnTo>
                  <a:lnTo>
                    <a:pt x="692" y="522"/>
                  </a:lnTo>
                  <a:lnTo>
                    <a:pt x="699" y="522"/>
                  </a:lnTo>
                  <a:lnTo>
                    <a:pt x="706" y="520"/>
                  </a:lnTo>
                  <a:lnTo>
                    <a:pt x="712" y="518"/>
                  </a:lnTo>
                  <a:lnTo>
                    <a:pt x="716" y="515"/>
                  </a:lnTo>
                  <a:lnTo>
                    <a:pt x="719" y="510"/>
                  </a:lnTo>
                  <a:lnTo>
                    <a:pt x="721" y="505"/>
                  </a:lnTo>
                  <a:lnTo>
                    <a:pt x="721" y="500"/>
                  </a:lnTo>
                  <a:lnTo>
                    <a:pt x="720" y="494"/>
                  </a:lnTo>
                  <a:lnTo>
                    <a:pt x="717" y="488"/>
                  </a:lnTo>
                  <a:lnTo>
                    <a:pt x="711" y="478"/>
                  </a:lnTo>
                  <a:lnTo>
                    <a:pt x="706" y="467"/>
                  </a:lnTo>
                  <a:lnTo>
                    <a:pt x="702" y="455"/>
                  </a:lnTo>
                  <a:lnTo>
                    <a:pt x="698" y="444"/>
                  </a:lnTo>
                  <a:lnTo>
                    <a:pt x="692" y="420"/>
                  </a:lnTo>
                  <a:lnTo>
                    <a:pt x="687" y="394"/>
                  </a:lnTo>
                  <a:lnTo>
                    <a:pt x="684" y="368"/>
                  </a:lnTo>
                  <a:lnTo>
                    <a:pt x="682" y="342"/>
                  </a:lnTo>
                  <a:lnTo>
                    <a:pt x="682" y="315"/>
                  </a:lnTo>
                  <a:lnTo>
                    <a:pt x="682" y="290"/>
                  </a:lnTo>
                  <a:lnTo>
                    <a:pt x="683" y="265"/>
                  </a:lnTo>
                  <a:lnTo>
                    <a:pt x="685" y="242"/>
                  </a:lnTo>
                  <a:lnTo>
                    <a:pt x="687" y="221"/>
                  </a:lnTo>
                  <a:lnTo>
                    <a:pt x="690" y="202"/>
                  </a:lnTo>
                  <a:lnTo>
                    <a:pt x="694" y="172"/>
                  </a:lnTo>
                  <a:lnTo>
                    <a:pt x="697" y="155"/>
                  </a:lnTo>
                  <a:lnTo>
                    <a:pt x="699" y="143"/>
                  </a:lnTo>
                  <a:lnTo>
                    <a:pt x="700" y="132"/>
                  </a:lnTo>
                  <a:lnTo>
                    <a:pt x="700" y="122"/>
                  </a:lnTo>
                  <a:lnTo>
                    <a:pt x="699" y="112"/>
                  </a:lnTo>
                  <a:lnTo>
                    <a:pt x="697" y="103"/>
                  </a:lnTo>
                  <a:lnTo>
                    <a:pt x="695" y="96"/>
                  </a:lnTo>
                  <a:lnTo>
                    <a:pt x="691" y="89"/>
                  </a:lnTo>
                  <a:lnTo>
                    <a:pt x="687" y="82"/>
                  </a:lnTo>
                  <a:lnTo>
                    <a:pt x="682" y="76"/>
                  </a:lnTo>
                  <a:lnTo>
                    <a:pt x="676" y="69"/>
                  </a:lnTo>
                  <a:lnTo>
                    <a:pt x="671" y="64"/>
                  </a:lnTo>
                  <a:lnTo>
                    <a:pt x="664" y="59"/>
                  </a:lnTo>
                  <a:lnTo>
                    <a:pt x="651" y="50"/>
                  </a:lnTo>
                  <a:lnTo>
                    <a:pt x="638" y="42"/>
                  </a:lnTo>
                  <a:lnTo>
                    <a:pt x="636" y="41"/>
                  </a:lnTo>
                  <a:lnTo>
                    <a:pt x="622" y="34"/>
                  </a:lnTo>
                  <a:lnTo>
                    <a:pt x="609" y="29"/>
                  </a:lnTo>
                  <a:lnTo>
                    <a:pt x="596" y="26"/>
                  </a:lnTo>
                  <a:lnTo>
                    <a:pt x="584" y="24"/>
                  </a:lnTo>
                  <a:lnTo>
                    <a:pt x="574" y="25"/>
                  </a:lnTo>
                  <a:lnTo>
                    <a:pt x="565" y="28"/>
                  </a:lnTo>
                  <a:lnTo>
                    <a:pt x="561" y="30"/>
                  </a:lnTo>
                  <a:lnTo>
                    <a:pt x="557" y="34"/>
                  </a:lnTo>
                  <a:lnTo>
                    <a:pt x="553" y="38"/>
                  </a:lnTo>
                  <a:lnTo>
                    <a:pt x="551" y="43"/>
                  </a:lnTo>
                  <a:lnTo>
                    <a:pt x="540" y="66"/>
                  </a:lnTo>
                  <a:lnTo>
                    <a:pt x="526" y="91"/>
                  </a:lnTo>
                  <a:lnTo>
                    <a:pt x="510" y="116"/>
                  </a:lnTo>
                  <a:lnTo>
                    <a:pt x="493" y="142"/>
                  </a:lnTo>
                  <a:lnTo>
                    <a:pt x="473" y="167"/>
                  </a:lnTo>
                  <a:lnTo>
                    <a:pt x="453" y="192"/>
                  </a:lnTo>
                  <a:lnTo>
                    <a:pt x="432" y="216"/>
                  </a:lnTo>
                  <a:lnTo>
                    <a:pt x="409" y="240"/>
                  </a:lnTo>
                  <a:lnTo>
                    <a:pt x="388" y="262"/>
                  </a:lnTo>
                  <a:lnTo>
                    <a:pt x="365" y="282"/>
                  </a:lnTo>
                  <a:lnTo>
                    <a:pt x="343" y="300"/>
                  </a:lnTo>
                  <a:lnTo>
                    <a:pt x="322" y="315"/>
                  </a:lnTo>
                  <a:lnTo>
                    <a:pt x="310" y="323"/>
                  </a:lnTo>
                  <a:lnTo>
                    <a:pt x="300" y="329"/>
                  </a:lnTo>
                  <a:lnTo>
                    <a:pt x="291" y="334"/>
                  </a:lnTo>
                  <a:lnTo>
                    <a:pt x="281" y="338"/>
                  </a:lnTo>
                  <a:lnTo>
                    <a:pt x="272" y="341"/>
                  </a:lnTo>
                  <a:lnTo>
                    <a:pt x="262" y="344"/>
                  </a:lnTo>
                  <a:lnTo>
                    <a:pt x="254" y="345"/>
                  </a:lnTo>
                  <a:lnTo>
                    <a:pt x="246" y="346"/>
                  </a:lnTo>
                  <a:lnTo>
                    <a:pt x="238" y="345"/>
                  </a:lnTo>
                  <a:lnTo>
                    <a:pt x="230" y="344"/>
                  </a:lnTo>
                  <a:lnTo>
                    <a:pt x="222" y="342"/>
                  </a:lnTo>
                  <a:lnTo>
                    <a:pt x="214" y="339"/>
                  </a:lnTo>
                  <a:lnTo>
                    <a:pt x="208" y="336"/>
                  </a:lnTo>
                  <a:lnTo>
                    <a:pt x="202" y="331"/>
                  </a:lnTo>
                  <a:lnTo>
                    <a:pt x="197" y="326"/>
                  </a:lnTo>
                  <a:lnTo>
                    <a:pt x="193" y="320"/>
                  </a:lnTo>
                  <a:lnTo>
                    <a:pt x="188" y="310"/>
                  </a:lnTo>
                  <a:lnTo>
                    <a:pt x="185" y="301"/>
                  </a:lnTo>
                  <a:lnTo>
                    <a:pt x="183" y="290"/>
                  </a:lnTo>
                  <a:lnTo>
                    <a:pt x="181" y="279"/>
                  </a:lnTo>
                  <a:lnTo>
                    <a:pt x="181" y="267"/>
                  </a:lnTo>
                  <a:lnTo>
                    <a:pt x="181" y="255"/>
                  </a:lnTo>
                  <a:lnTo>
                    <a:pt x="183" y="242"/>
                  </a:lnTo>
                  <a:lnTo>
                    <a:pt x="185" y="229"/>
                  </a:lnTo>
                  <a:lnTo>
                    <a:pt x="187" y="214"/>
                  </a:lnTo>
                  <a:lnTo>
                    <a:pt x="191" y="201"/>
                  </a:lnTo>
                  <a:lnTo>
                    <a:pt x="195" y="187"/>
                  </a:lnTo>
                  <a:lnTo>
                    <a:pt x="199" y="174"/>
                  </a:lnTo>
                  <a:lnTo>
                    <a:pt x="209" y="146"/>
                  </a:lnTo>
                  <a:lnTo>
                    <a:pt x="221" y="120"/>
                  </a:lnTo>
                  <a:lnTo>
                    <a:pt x="225" y="111"/>
                  </a:lnTo>
                  <a:lnTo>
                    <a:pt x="227" y="104"/>
                  </a:lnTo>
                  <a:lnTo>
                    <a:pt x="229" y="97"/>
                  </a:lnTo>
                  <a:lnTo>
                    <a:pt x="231" y="90"/>
                  </a:lnTo>
                  <a:lnTo>
                    <a:pt x="231" y="83"/>
                  </a:lnTo>
                  <a:lnTo>
                    <a:pt x="231" y="77"/>
                  </a:lnTo>
                  <a:lnTo>
                    <a:pt x="229" y="71"/>
                  </a:lnTo>
                  <a:lnTo>
                    <a:pt x="228" y="64"/>
                  </a:lnTo>
                  <a:lnTo>
                    <a:pt x="225" y="58"/>
                  </a:lnTo>
                  <a:lnTo>
                    <a:pt x="221" y="52"/>
                  </a:lnTo>
                  <a:lnTo>
                    <a:pt x="216" y="47"/>
                  </a:lnTo>
                  <a:lnTo>
                    <a:pt x="211" y="42"/>
                  </a:lnTo>
                  <a:lnTo>
                    <a:pt x="205" y="36"/>
                  </a:lnTo>
                  <a:lnTo>
                    <a:pt x="198" y="31"/>
                  </a:lnTo>
                  <a:lnTo>
                    <a:pt x="190" y="26"/>
                  </a:lnTo>
                  <a:lnTo>
                    <a:pt x="181" y="20"/>
                  </a:lnTo>
                  <a:lnTo>
                    <a:pt x="163" y="12"/>
                  </a:lnTo>
                  <a:lnTo>
                    <a:pt x="146" y="5"/>
                  </a:lnTo>
                  <a:lnTo>
                    <a:pt x="138" y="3"/>
                  </a:lnTo>
                  <a:lnTo>
                    <a:pt x="130" y="2"/>
                  </a:lnTo>
                  <a:lnTo>
                    <a:pt x="123" y="1"/>
                  </a:lnTo>
                  <a:lnTo>
                    <a:pt x="115" y="0"/>
                  </a:lnTo>
                  <a:lnTo>
                    <a:pt x="106" y="1"/>
                  </a:lnTo>
                  <a:lnTo>
                    <a:pt x="98" y="2"/>
                  </a:lnTo>
                  <a:lnTo>
                    <a:pt x="91" y="5"/>
                  </a:lnTo>
                  <a:lnTo>
                    <a:pt x="84" y="8"/>
                  </a:lnTo>
                  <a:lnTo>
                    <a:pt x="78" y="13"/>
                  </a:lnTo>
                  <a:lnTo>
                    <a:pt x="73" y="18"/>
                  </a:lnTo>
                  <a:lnTo>
                    <a:pt x="68" y="26"/>
                  </a:lnTo>
                  <a:lnTo>
                    <a:pt x="63" y="33"/>
                  </a:lnTo>
                  <a:lnTo>
                    <a:pt x="57" y="48"/>
                  </a:lnTo>
                  <a:lnTo>
                    <a:pt x="50" y="66"/>
                  </a:lnTo>
                  <a:lnTo>
                    <a:pt x="42" y="90"/>
                  </a:lnTo>
                  <a:lnTo>
                    <a:pt x="34" y="116"/>
                  </a:lnTo>
                  <a:lnTo>
                    <a:pt x="25" y="146"/>
                  </a:lnTo>
                  <a:lnTo>
                    <a:pt x="17" y="179"/>
                  </a:lnTo>
                  <a:lnTo>
                    <a:pt x="9" y="214"/>
                  </a:lnTo>
                  <a:lnTo>
                    <a:pt x="2" y="252"/>
                  </a:lnTo>
                  <a:lnTo>
                    <a:pt x="1" y="260"/>
                  </a:lnTo>
                  <a:lnTo>
                    <a:pt x="0" y="270"/>
                  </a:lnTo>
                  <a:lnTo>
                    <a:pt x="0" y="279"/>
                  </a:lnTo>
                  <a:lnTo>
                    <a:pt x="1" y="287"/>
                  </a:lnTo>
                  <a:lnTo>
                    <a:pt x="2" y="296"/>
                  </a:lnTo>
                  <a:lnTo>
                    <a:pt x="3" y="305"/>
                  </a:lnTo>
                  <a:lnTo>
                    <a:pt x="5" y="313"/>
                  </a:lnTo>
                  <a:lnTo>
                    <a:pt x="8" y="323"/>
                  </a:lnTo>
                  <a:lnTo>
                    <a:pt x="14" y="340"/>
                  </a:lnTo>
                  <a:lnTo>
                    <a:pt x="24" y="357"/>
                  </a:lnTo>
                  <a:lnTo>
                    <a:pt x="34" y="375"/>
                  </a:lnTo>
                  <a:lnTo>
                    <a:pt x="46" y="391"/>
                  </a:lnTo>
                  <a:lnTo>
                    <a:pt x="55" y="400"/>
                  </a:lnTo>
                  <a:lnTo>
                    <a:pt x="63" y="408"/>
                  </a:lnTo>
                  <a:lnTo>
                    <a:pt x="73" y="418"/>
                  </a:lnTo>
                  <a:lnTo>
                    <a:pt x="83" y="425"/>
                  </a:lnTo>
                  <a:lnTo>
                    <a:pt x="92" y="433"/>
                  </a:lnTo>
                  <a:lnTo>
                    <a:pt x="102" y="440"/>
                  </a:lnTo>
                  <a:lnTo>
                    <a:pt x="112" y="446"/>
                  </a:lnTo>
                  <a:lnTo>
                    <a:pt x="124" y="452"/>
                  </a:lnTo>
                  <a:lnTo>
                    <a:pt x="134" y="457"/>
                  </a:lnTo>
                  <a:lnTo>
                    <a:pt x="145" y="461"/>
                  </a:lnTo>
                  <a:lnTo>
                    <a:pt x="155" y="466"/>
                  </a:lnTo>
                  <a:lnTo>
                    <a:pt x="166" y="469"/>
                  </a:lnTo>
                  <a:lnTo>
                    <a:pt x="177" y="472"/>
                  </a:lnTo>
                  <a:lnTo>
                    <a:pt x="188" y="474"/>
                  </a:lnTo>
                  <a:lnTo>
                    <a:pt x="198" y="475"/>
                  </a:lnTo>
                  <a:lnTo>
                    <a:pt x="208" y="475"/>
                  </a:lnTo>
                  <a:lnTo>
                    <a:pt x="222" y="475"/>
                  </a:lnTo>
                  <a:lnTo>
                    <a:pt x="236" y="473"/>
                  </a:lnTo>
                  <a:lnTo>
                    <a:pt x="251" y="469"/>
                  </a:lnTo>
                  <a:lnTo>
                    <a:pt x="266" y="463"/>
                  </a:lnTo>
                  <a:lnTo>
                    <a:pt x="283" y="457"/>
                  </a:lnTo>
                  <a:lnTo>
                    <a:pt x="299" y="449"/>
                  </a:lnTo>
                  <a:lnTo>
                    <a:pt x="316" y="440"/>
                  </a:lnTo>
                  <a:lnTo>
                    <a:pt x="335" y="430"/>
                  </a:lnTo>
                  <a:lnTo>
                    <a:pt x="354" y="418"/>
                  </a:lnTo>
                  <a:lnTo>
                    <a:pt x="374" y="403"/>
                  </a:lnTo>
                  <a:lnTo>
                    <a:pt x="394" y="388"/>
                  </a:lnTo>
                  <a:lnTo>
                    <a:pt x="414" y="372"/>
                  </a:lnTo>
                  <a:lnTo>
                    <a:pt x="437" y="353"/>
                  </a:lnTo>
                  <a:lnTo>
                    <a:pt x="459" y="334"/>
                  </a:lnTo>
                  <a:lnTo>
                    <a:pt x="483" y="313"/>
                  </a:lnTo>
                  <a:lnTo>
                    <a:pt x="506" y="291"/>
                  </a:lnTo>
                  <a:lnTo>
                    <a:pt x="515" y="28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799"/>
            </a:p>
          </p:txBody>
        </p:sp>
        <p:sp>
          <p:nvSpPr>
            <p:cNvPr id="15" name="Freeform 42"/>
            <p:cNvSpPr>
              <a:spLocks/>
            </p:cNvSpPr>
            <p:nvPr userDrawn="1"/>
          </p:nvSpPr>
          <p:spPr bwMode="auto">
            <a:xfrm>
              <a:off x="6739" y="604"/>
              <a:ext cx="18" cy="42"/>
            </a:xfrm>
            <a:custGeom>
              <a:avLst/>
              <a:gdLst>
                <a:gd name="T0" fmla="*/ 85 w 214"/>
                <a:gd name="T1" fmla="*/ 0 h 504"/>
                <a:gd name="T2" fmla="*/ 74 w 214"/>
                <a:gd name="T3" fmla="*/ 2 h 504"/>
                <a:gd name="T4" fmla="*/ 65 w 214"/>
                <a:gd name="T5" fmla="*/ 6 h 504"/>
                <a:gd name="T6" fmla="*/ 56 w 214"/>
                <a:gd name="T7" fmla="*/ 13 h 504"/>
                <a:gd name="T8" fmla="*/ 44 w 214"/>
                <a:gd name="T9" fmla="*/ 29 h 504"/>
                <a:gd name="T10" fmla="*/ 31 w 214"/>
                <a:gd name="T11" fmla="*/ 57 h 504"/>
                <a:gd name="T12" fmla="*/ 19 w 214"/>
                <a:gd name="T13" fmla="*/ 102 h 504"/>
                <a:gd name="T14" fmla="*/ 9 w 214"/>
                <a:gd name="T15" fmla="*/ 155 h 504"/>
                <a:gd name="T16" fmla="*/ 2 w 214"/>
                <a:gd name="T17" fmla="*/ 206 h 504"/>
                <a:gd name="T18" fmla="*/ 0 w 214"/>
                <a:gd name="T19" fmla="*/ 254 h 504"/>
                <a:gd name="T20" fmla="*/ 2 w 214"/>
                <a:gd name="T21" fmla="*/ 299 h 504"/>
                <a:gd name="T22" fmla="*/ 9 w 214"/>
                <a:gd name="T23" fmla="*/ 341 h 504"/>
                <a:gd name="T24" fmla="*/ 19 w 214"/>
                <a:gd name="T25" fmla="*/ 380 h 504"/>
                <a:gd name="T26" fmla="*/ 33 w 214"/>
                <a:gd name="T27" fmla="*/ 413 h 504"/>
                <a:gd name="T28" fmla="*/ 51 w 214"/>
                <a:gd name="T29" fmla="*/ 443 h 504"/>
                <a:gd name="T30" fmla="*/ 74 w 214"/>
                <a:gd name="T31" fmla="*/ 468 h 504"/>
                <a:gd name="T32" fmla="*/ 100 w 214"/>
                <a:gd name="T33" fmla="*/ 486 h 504"/>
                <a:gd name="T34" fmla="*/ 130 w 214"/>
                <a:gd name="T35" fmla="*/ 498 h 504"/>
                <a:gd name="T36" fmla="*/ 154 w 214"/>
                <a:gd name="T37" fmla="*/ 504 h 504"/>
                <a:gd name="T38" fmla="*/ 171 w 214"/>
                <a:gd name="T39" fmla="*/ 504 h 504"/>
                <a:gd name="T40" fmla="*/ 184 w 214"/>
                <a:gd name="T41" fmla="*/ 502 h 504"/>
                <a:gd name="T42" fmla="*/ 194 w 214"/>
                <a:gd name="T43" fmla="*/ 497 h 504"/>
                <a:gd name="T44" fmla="*/ 199 w 214"/>
                <a:gd name="T45" fmla="*/ 488 h 504"/>
                <a:gd name="T46" fmla="*/ 199 w 214"/>
                <a:gd name="T47" fmla="*/ 479 h 504"/>
                <a:gd name="T48" fmla="*/ 191 w 214"/>
                <a:gd name="T49" fmla="*/ 459 h 504"/>
                <a:gd name="T50" fmla="*/ 180 w 214"/>
                <a:gd name="T51" fmla="*/ 424 h 504"/>
                <a:gd name="T52" fmla="*/ 172 w 214"/>
                <a:gd name="T53" fmla="*/ 384 h 504"/>
                <a:gd name="T54" fmla="*/ 167 w 214"/>
                <a:gd name="T55" fmla="*/ 341 h 504"/>
                <a:gd name="T56" fmla="*/ 167 w 214"/>
                <a:gd name="T57" fmla="*/ 295 h 504"/>
                <a:gd name="T58" fmla="*/ 170 w 214"/>
                <a:gd name="T59" fmla="*/ 249 h 504"/>
                <a:gd name="T60" fmla="*/ 179 w 214"/>
                <a:gd name="T61" fmla="*/ 202 h 504"/>
                <a:gd name="T62" fmla="*/ 192 w 214"/>
                <a:gd name="T63" fmla="*/ 157 h 504"/>
                <a:gd name="T64" fmla="*/ 205 w 214"/>
                <a:gd name="T65" fmla="*/ 125 h 504"/>
                <a:gd name="T66" fmla="*/ 212 w 214"/>
                <a:gd name="T67" fmla="*/ 104 h 504"/>
                <a:gd name="T68" fmla="*/ 214 w 214"/>
                <a:gd name="T69" fmla="*/ 87 h 504"/>
                <a:gd name="T70" fmla="*/ 212 w 214"/>
                <a:gd name="T71" fmla="*/ 72 h 504"/>
                <a:gd name="T72" fmla="*/ 206 w 214"/>
                <a:gd name="T73" fmla="*/ 57 h 504"/>
                <a:gd name="T74" fmla="*/ 196 w 214"/>
                <a:gd name="T75" fmla="*/ 45 h 504"/>
                <a:gd name="T76" fmla="*/ 183 w 214"/>
                <a:gd name="T77" fmla="*/ 34 h 504"/>
                <a:gd name="T78" fmla="*/ 165 w 214"/>
                <a:gd name="T79" fmla="*/ 23 h 504"/>
                <a:gd name="T80" fmla="*/ 136 w 214"/>
                <a:gd name="T81" fmla="*/ 9 h 504"/>
                <a:gd name="T82" fmla="*/ 104 w 214"/>
                <a:gd name="T83" fmla="*/ 1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4" h="504">
                  <a:moveTo>
                    <a:pt x="91" y="0"/>
                  </a:moveTo>
                  <a:lnTo>
                    <a:pt x="85" y="0"/>
                  </a:lnTo>
                  <a:lnTo>
                    <a:pt x="80" y="1"/>
                  </a:lnTo>
                  <a:lnTo>
                    <a:pt x="74" y="2"/>
                  </a:lnTo>
                  <a:lnTo>
                    <a:pt x="69" y="4"/>
                  </a:lnTo>
                  <a:lnTo>
                    <a:pt x="65" y="6"/>
                  </a:lnTo>
                  <a:lnTo>
                    <a:pt x="60" y="9"/>
                  </a:lnTo>
                  <a:lnTo>
                    <a:pt x="56" y="13"/>
                  </a:lnTo>
                  <a:lnTo>
                    <a:pt x="51" y="17"/>
                  </a:lnTo>
                  <a:lnTo>
                    <a:pt x="44" y="29"/>
                  </a:lnTo>
                  <a:lnTo>
                    <a:pt x="37" y="41"/>
                  </a:lnTo>
                  <a:lnTo>
                    <a:pt x="31" y="57"/>
                  </a:lnTo>
                  <a:lnTo>
                    <a:pt x="26" y="76"/>
                  </a:lnTo>
                  <a:lnTo>
                    <a:pt x="19" y="102"/>
                  </a:lnTo>
                  <a:lnTo>
                    <a:pt x="13" y="130"/>
                  </a:lnTo>
                  <a:lnTo>
                    <a:pt x="9" y="155"/>
                  </a:lnTo>
                  <a:lnTo>
                    <a:pt x="5" y="181"/>
                  </a:lnTo>
                  <a:lnTo>
                    <a:pt x="2" y="206"/>
                  </a:lnTo>
                  <a:lnTo>
                    <a:pt x="0" y="231"/>
                  </a:lnTo>
                  <a:lnTo>
                    <a:pt x="0" y="254"/>
                  </a:lnTo>
                  <a:lnTo>
                    <a:pt x="0" y="278"/>
                  </a:lnTo>
                  <a:lnTo>
                    <a:pt x="2" y="299"/>
                  </a:lnTo>
                  <a:lnTo>
                    <a:pt x="5" y="321"/>
                  </a:lnTo>
                  <a:lnTo>
                    <a:pt x="9" y="341"/>
                  </a:lnTo>
                  <a:lnTo>
                    <a:pt x="14" y="360"/>
                  </a:lnTo>
                  <a:lnTo>
                    <a:pt x="19" y="380"/>
                  </a:lnTo>
                  <a:lnTo>
                    <a:pt x="26" y="397"/>
                  </a:lnTo>
                  <a:lnTo>
                    <a:pt x="33" y="413"/>
                  </a:lnTo>
                  <a:lnTo>
                    <a:pt x="42" y="429"/>
                  </a:lnTo>
                  <a:lnTo>
                    <a:pt x="51" y="443"/>
                  </a:lnTo>
                  <a:lnTo>
                    <a:pt x="63" y="456"/>
                  </a:lnTo>
                  <a:lnTo>
                    <a:pt x="74" y="468"/>
                  </a:lnTo>
                  <a:lnTo>
                    <a:pt x="87" y="478"/>
                  </a:lnTo>
                  <a:lnTo>
                    <a:pt x="100" y="486"/>
                  </a:lnTo>
                  <a:lnTo>
                    <a:pt x="115" y="493"/>
                  </a:lnTo>
                  <a:lnTo>
                    <a:pt x="130" y="498"/>
                  </a:lnTo>
                  <a:lnTo>
                    <a:pt x="145" y="502"/>
                  </a:lnTo>
                  <a:lnTo>
                    <a:pt x="154" y="504"/>
                  </a:lnTo>
                  <a:lnTo>
                    <a:pt x="164" y="504"/>
                  </a:lnTo>
                  <a:lnTo>
                    <a:pt x="171" y="504"/>
                  </a:lnTo>
                  <a:lnTo>
                    <a:pt x="178" y="503"/>
                  </a:lnTo>
                  <a:lnTo>
                    <a:pt x="184" y="502"/>
                  </a:lnTo>
                  <a:lnTo>
                    <a:pt x="190" y="500"/>
                  </a:lnTo>
                  <a:lnTo>
                    <a:pt x="194" y="497"/>
                  </a:lnTo>
                  <a:lnTo>
                    <a:pt x="197" y="493"/>
                  </a:lnTo>
                  <a:lnTo>
                    <a:pt x="199" y="488"/>
                  </a:lnTo>
                  <a:lnTo>
                    <a:pt x="199" y="484"/>
                  </a:lnTo>
                  <a:lnTo>
                    <a:pt x="199" y="479"/>
                  </a:lnTo>
                  <a:lnTo>
                    <a:pt x="197" y="475"/>
                  </a:lnTo>
                  <a:lnTo>
                    <a:pt x="191" y="459"/>
                  </a:lnTo>
                  <a:lnTo>
                    <a:pt x="185" y="442"/>
                  </a:lnTo>
                  <a:lnTo>
                    <a:pt x="180" y="424"/>
                  </a:lnTo>
                  <a:lnTo>
                    <a:pt x="175" y="404"/>
                  </a:lnTo>
                  <a:lnTo>
                    <a:pt x="172" y="384"/>
                  </a:lnTo>
                  <a:lnTo>
                    <a:pt x="169" y="362"/>
                  </a:lnTo>
                  <a:lnTo>
                    <a:pt x="167" y="341"/>
                  </a:lnTo>
                  <a:lnTo>
                    <a:pt x="167" y="319"/>
                  </a:lnTo>
                  <a:lnTo>
                    <a:pt x="167" y="295"/>
                  </a:lnTo>
                  <a:lnTo>
                    <a:pt x="168" y="273"/>
                  </a:lnTo>
                  <a:lnTo>
                    <a:pt x="170" y="249"/>
                  </a:lnTo>
                  <a:lnTo>
                    <a:pt x="174" y="226"/>
                  </a:lnTo>
                  <a:lnTo>
                    <a:pt x="179" y="202"/>
                  </a:lnTo>
                  <a:lnTo>
                    <a:pt x="185" y="180"/>
                  </a:lnTo>
                  <a:lnTo>
                    <a:pt x="192" y="157"/>
                  </a:lnTo>
                  <a:lnTo>
                    <a:pt x="200" y="135"/>
                  </a:lnTo>
                  <a:lnTo>
                    <a:pt x="205" y="125"/>
                  </a:lnTo>
                  <a:lnTo>
                    <a:pt x="209" y="114"/>
                  </a:lnTo>
                  <a:lnTo>
                    <a:pt x="212" y="104"/>
                  </a:lnTo>
                  <a:lnTo>
                    <a:pt x="213" y="96"/>
                  </a:lnTo>
                  <a:lnTo>
                    <a:pt x="214" y="87"/>
                  </a:lnTo>
                  <a:lnTo>
                    <a:pt x="214" y="79"/>
                  </a:lnTo>
                  <a:lnTo>
                    <a:pt x="212" y="72"/>
                  </a:lnTo>
                  <a:lnTo>
                    <a:pt x="210" y="64"/>
                  </a:lnTo>
                  <a:lnTo>
                    <a:pt x="206" y="57"/>
                  </a:lnTo>
                  <a:lnTo>
                    <a:pt x="202" y="51"/>
                  </a:lnTo>
                  <a:lnTo>
                    <a:pt x="196" y="45"/>
                  </a:lnTo>
                  <a:lnTo>
                    <a:pt x="190" y="39"/>
                  </a:lnTo>
                  <a:lnTo>
                    <a:pt x="183" y="34"/>
                  </a:lnTo>
                  <a:lnTo>
                    <a:pt x="175" y="28"/>
                  </a:lnTo>
                  <a:lnTo>
                    <a:pt x="165" y="23"/>
                  </a:lnTo>
                  <a:lnTo>
                    <a:pt x="154" y="17"/>
                  </a:lnTo>
                  <a:lnTo>
                    <a:pt x="136" y="9"/>
                  </a:lnTo>
                  <a:lnTo>
                    <a:pt x="119" y="4"/>
                  </a:lnTo>
                  <a:lnTo>
                    <a:pt x="104" y="1"/>
                  </a:lnTo>
                  <a:lnTo>
                    <a:pt x="9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799"/>
            </a:p>
          </p:txBody>
        </p:sp>
        <p:sp>
          <p:nvSpPr>
            <p:cNvPr id="16" name="Freeform 43"/>
            <p:cNvSpPr>
              <a:spLocks/>
            </p:cNvSpPr>
            <p:nvPr userDrawn="1"/>
          </p:nvSpPr>
          <p:spPr bwMode="auto">
            <a:xfrm>
              <a:off x="6966" y="608"/>
              <a:ext cx="26" cy="41"/>
            </a:xfrm>
            <a:custGeom>
              <a:avLst/>
              <a:gdLst>
                <a:gd name="T0" fmla="*/ 91 w 315"/>
                <a:gd name="T1" fmla="*/ 120 h 486"/>
                <a:gd name="T2" fmla="*/ 110 w 315"/>
                <a:gd name="T3" fmla="*/ 124 h 486"/>
                <a:gd name="T4" fmla="*/ 128 w 315"/>
                <a:gd name="T5" fmla="*/ 132 h 486"/>
                <a:gd name="T6" fmla="*/ 144 w 315"/>
                <a:gd name="T7" fmla="*/ 143 h 486"/>
                <a:gd name="T8" fmla="*/ 160 w 315"/>
                <a:gd name="T9" fmla="*/ 161 h 486"/>
                <a:gd name="T10" fmla="*/ 172 w 315"/>
                <a:gd name="T11" fmla="*/ 183 h 486"/>
                <a:gd name="T12" fmla="*/ 180 w 315"/>
                <a:gd name="T13" fmla="*/ 206 h 486"/>
                <a:gd name="T14" fmla="*/ 183 w 315"/>
                <a:gd name="T15" fmla="*/ 228 h 486"/>
                <a:gd name="T16" fmla="*/ 181 w 315"/>
                <a:gd name="T17" fmla="*/ 251 h 486"/>
                <a:gd name="T18" fmla="*/ 174 w 315"/>
                <a:gd name="T19" fmla="*/ 279 h 486"/>
                <a:gd name="T20" fmla="*/ 161 w 315"/>
                <a:gd name="T21" fmla="*/ 304 h 486"/>
                <a:gd name="T22" fmla="*/ 144 w 315"/>
                <a:gd name="T23" fmla="*/ 327 h 486"/>
                <a:gd name="T24" fmla="*/ 123 w 315"/>
                <a:gd name="T25" fmla="*/ 347 h 486"/>
                <a:gd name="T26" fmla="*/ 100 w 315"/>
                <a:gd name="T27" fmla="*/ 363 h 486"/>
                <a:gd name="T28" fmla="*/ 74 w 315"/>
                <a:gd name="T29" fmla="*/ 374 h 486"/>
                <a:gd name="T30" fmla="*/ 47 w 315"/>
                <a:gd name="T31" fmla="*/ 380 h 486"/>
                <a:gd name="T32" fmla="*/ 0 w 315"/>
                <a:gd name="T33" fmla="*/ 434 h 486"/>
                <a:gd name="T34" fmla="*/ 74 w 315"/>
                <a:gd name="T35" fmla="*/ 486 h 486"/>
                <a:gd name="T36" fmla="*/ 97 w 315"/>
                <a:gd name="T37" fmla="*/ 484 h 486"/>
                <a:gd name="T38" fmla="*/ 129 w 315"/>
                <a:gd name="T39" fmla="*/ 476 h 486"/>
                <a:gd name="T40" fmla="*/ 172 w 315"/>
                <a:gd name="T41" fmla="*/ 460 h 486"/>
                <a:gd name="T42" fmla="*/ 213 w 315"/>
                <a:gd name="T43" fmla="*/ 435 h 486"/>
                <a:gd name="T44" fmla="*/ 250 w 315"/>
                <a:gd name="T45" fmla="*/ 406 h 486"/>
                <a:gd name="T46" fmla="*/ 273 w 315"/>
                <a:gd name="T47" fmla="*/ 379 h 486"/>
                <a:gd name="T48" fmla="*/ 286 w 315"/>
                <a:gd name="T49" fmla="*/ 361 h 486"/>
                <a:gd name="T50" fmla="*/ 297 w 315"/>
                <a:gd name="T51" fmla="*/ 340 h 486"/>
                <a:gd name="T52" fmla="*/ 306 w 315"/>
                <a:gd name="T53" fmla="*/ 320 h 486"/>
                <a:gd name="T54" fmla="*/ 312 w 315"/>
                <a:gd name="T55" fmla="*/ 297 h 486"/>
                <a:gd name="T56" fmla="*/ 315 w 315"/>
                <a:gd name="T57" fmla="*/ 275 h 486"/>
                <a:gd name="T58" fmla="*/ 315 w 315"/>
                <a:gd name="T59" fmla="*/ 249 h 486"/>
                <a:gd name="T60" fmla="*/ 312 w 315"/>
                <a:gd name="T61" fmla="*/ 221 h 486"/>
                <a:gd name="T62" fmla="*/ 306 w 315"/>
                <a:gd name="T63" fmla="*/ 194 h 486"/>
                <a:gd name="T64" fmla="*/ 298 w 315"/>
                <a:gd name="T65" fmla="*/ 169 h 486"/>
                <a:gd name="T66" fmla="*/ 287 w 315"/>
                <a:gd name="T67" fmla="*/ 144 h 486"/>
                <a:gd name="T68" fmla="*/ 274 w 315"/>
                <a:gd name="T69" fmla="*/ 122 h 486"/>
                <a:gd name="T70" fmla="*/ 259 w 315"/>
                <a:gd name="T71" fmla="*/ 101 h 486"/>
                <a:gd name="T72" fmla="*/ 243 w 315"/>
                <a:gd name="T73" fmla="*/ 82 h 486"/>
                <a:gd name="T74" fmla="*/ 224 w 315"/>
                <a:gd name="T75" fmla="*/ 65 h 486"/>
                <a:gd name="T76" fmla="*/ 205 w 315"/>
                <a:gd name="T77" fmla="*/ 49 h 486"/>
                <a:gd name="T78" fmla="*/ 184 w 315"/>
                <a:gd name="T79" fmla="*/ 36 h 486"/>
                <a:gd name="T80" fmla="*/ 163 w 315"/>
                <a:gd name="T81" fmla="*/ 25 h 486"/>
                <a:gd name="T82" fmla="*/ 141 w 315"/>
                <a:gd name="T83" fmla="*/ 15 h 486"/>
                <a:gd name="T84" fmla="*/ 118 w 315"/>
                <a:gd name="T85" fmla="*/ 7 h 486"/>
                <a:gd name="T86" fmla="*/ 95 w 315"/>
                <a:gd name="T87" fmla="*/ 3 h 486"/>
                <a:gd name="T88" fmla="*/ 72 w 315"/>
                <a:gd name="T89" fmla="*/ 0 h 486"/>
                <a:gd name="T90" fmla="*/ 21 w 315"/>
                <a:gd name="T91" fmla="*/ 68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5" h="486">
                  <a:moveTo>
                    <a:pt x="80" y="120"/>
                  </a:moveTo>
                  <a:lnTo>
                    <a:pt x="91" y="120"/>
                  </a:lnTo>
                  <a:lnTo>
                    <a:pt x="101" y="122"/>
                  </a:lnTo>
                  <a:lnTo>
                    <a:pt x="110" y="124"/>
                  </a:lnTo>
                  <a:lnTo>
                    <a:pt x="119" y="128"/>
                  </a:lnTo>
                  <a:lnTo>
                    <a:pt x="128" y="132"/>
                  </a:lnTo>
                  <a:lnTo>
                    <a:pt x="136" y="137"/>
                  </a:lnTo>
                  <a:lnTo>
                    <a:pt x="144" y="143"/>
                  </a:lnTo>
                  <a:lnTo>
                    <a:pt x="151" y="150"/>
                  </a:lnTo>
                  <a:lnTo>
                    <a:pt x="160" y="161"/>
                  </a:lnTo>
                  <a:lnTo>
                    <a:pt x="167" y="172"/>
                  </a:lnTo>
                  <a:lnTo>
                    <a:pt x="172" y="183"/>
                  </a:lnTo>
                  <a:lnTo>
                    <a:pt x="177" y="194"/>
                  </a:lnTo>
                  <a:lnTo>
                    <a:pt x="180" y="206"/>
                  </a:lnTo>
                  <a:lnTo>
                    <a:pt x="182" y="218"/>
                  </a:lnTo>
                  <a:lnTo>
                    <a:pt x="183" y="228"/>
                  </a:lnTo>
                  <a:lnTo>
                    <a:pt x="183" y="237"/>
                  </a:lnTo>
                  <a:lnTo>
                    <a:pt x="181" y="251"/>
                  </a:lnTo>
                  <a:lnTo>
                    <a:pt x="178" y="266"/>
                  </a:lnTo>
                  <a:lnTo>
                    <a:pt x="174" y="279"/>
                  </a:lnTo>
                  <a:lnTo>
                    <a:pt x="168" y="292"/>
                  </a:lnTo>
                  <a:lnTo>
                    <a:pt x="161" y="304"/>
                  </a:lnTo>
                  <a:lnTo>
                    <a:pt x="153" y="317"/>
                  </a:lnTo>
                  <a:lnTo>
                    <a:pt x="144" y="327"/>
                  </a:lnTo>
                  <a:lnTo>
                    <a:pt x="134" y="338"/>
                  </a:lnTo>
                  <a:lnTo>
                    <a:pt x="123" y="347"/>
                  </a:lnTo>
                  <a:lnTo>
                    <a:pt x="112" y="355"/>
                  </a:lnTo>
                  <a:lnTo>
                    <a:pt x="100" y="363"/>
                  </a:lnTo>
                  <a:lnTo>
                    <a:pt x="87" y="369"/>
                  </a:lnTo>
                  <a:lnTo>
                    <a:pt x="74" y="374"/>
                  </a:lnTo>
                  <a:lnTo>
                    <a:pt x="61" y="378"/>
                  </a:lnTo>
                  <a:lnTo>
                    <a:pt x="47" y="380"/>
                  </a:lnTo>
                  <a:lnTo>
                    <a:pt x="33" y="381"/>
                  </a:lnTo>
                  <a:lnTo>
                    <a:pt x="0" y="434"/>
                  </a:lnTo>
                  <a:lnTo>
                    <a:pt x="64" y="486"/>
                  </a:lnTo>
                  <a:lnTo>
                    <a:pt x="74" y="486"/>
                  </a:lnTo>
                  <a:lnTo>
                    <a:pt x="85" y="485"/>
                  </a:lnTo>
                  <a:lnTo>
                    <a:pt x="97" y="484"/>
                  </a:lnTo>
                  <a:lnTo>
                    <a:pt x="107" y="482"/>
                  </a:lnTo>
                  <a:lnTo>
                    <a:pt x="129" y="476"/>
                  </a:lnTo>
                  <a:lnTo>
                    <a:pt x="151" y="469"/>
                  </a:lnTo>
                  <a:lnTo>
                    <a:pt x="172" y="460"/>
                  </a:lnTo>
                  <a:lnTo>
                    <a:pt x="194" y="448"/>
                  </a:lnTo>
                  <a:lnTo>
                    <a:pt x="213" y="435"/>
                  </a:lnTo>
                  <a:lnTo>
                    <a:pt x="232" y="421"/>
                  </a:lnTo>
                  <a:lnTo>
                    <a:pt x="250" y="406"/>
                  </a:lnTo>
                  <a:lnTo>
                    <a:pt x="266" y="388"/>
                  </a:lnTo>
                  <a:lnTo>
                    <a:pt x="273" y="379"/>
                  </a:lnTo>
                  <a:lnTo>
                    <a:pt x="279" y="370"/>
                  </a:lnTo>
                  <a:lnTo>
                    <a:pt x="286" y="361"/>
                  </a:lnTo>
                  <a:lnTo>
                    <a:pt x="291" y="350"/>
                  </a:lnTo>
                  <a:lnTo>
                    <a:pt x="297" y="340"/>
                  </a:lnTo>
                  <a:lnTo>
                    <a:pt x="302" y="330"/>
                  </a:lnTo>
                  <a:lnTo>
                    <a:pt x="306" y="320"/>
                  </a:lnTo>
                  <a:lnTo>
                    <a:pt x="309" y="309"/>
                  </a:lnTo>
                  <a:lnTo>
                    <a:pt x="312" y="297"/>
                  </a:lnTo>
                  <a:lnTo>
                    <a:pt x="314" y="287"/>
                  </a:lnTo>
                  <a:lnTo>
                    <a:pt x="315" y="275"/>
                  </a:lnTo>
                  <a:lnTo>
                    <a:pt x="315" y="264"/>
                  </a:lnTo>
                  <a:lnTo>
                    <a:pt x="315" y="249"/>
                  </a:lnTo>
                  <a:lnTo>
                    <a:pt x="314" y="235"/>
                  </a:lnTo>
                  <a:lnTo>
                    <a:pt x="312" y="221"/>
                  </a:lnTo>
                  <a:lnTo>
                    <a:pt x="309" y="207"/>
                  </a:lnTo>
                  <a:lnTo>
                    <a:pt x="306" y="194"/>
                  </a:lnTo>
                  <a:lnTo>
                    <a:pt x="302" y="181"/>
                  </a:lnTo>
                  <a:lnTo>
                    <a:pt x="298" y="169"/>
                  </a:lnTo>
                  <a:lnTo>
                    <a:pt x="293" y="156"/>
                  </a:lnTo>
                  <a:lnTo>
                    <a:pt x="287" y="144"/>
                  </a:lnTo>
                  <a:lnTo>
                    <a:pt x="280" y="133"/>
                  </a:lnTo>
                  <a:lnTo>
                    <a:pt x="274" y="122"/>
                  </a:lnTo>
                  <a:lnTo>
                    <a:pt x="267" y="112"/>
                  </a:lnTo>
                  <a:lnTo>
                    <a:pt x="259" y="101"/>
                  </a:lnTo>
                  <a:lnTo>
                    <a:pt x="251" y="91"/>
                  </a:lnTo>
                  <a:lnTo>
                    <a:pt x="243" y="82"/>
                  </a:lnTo>
                  <a:lnTo>
                    <a:pt x="233" y="73"/>
                  </a:lnTo>
                  <a:lnTo>
                    <a:pt x="224" y="65"/>
                  </a:lnTo>
                  <a:lnTo>
                    <a:pt x="215" y="56"/>
                  </a:lnTo>
                  <a:lnTo>
                    <a:pt x="205" y="49"/>
                  </a:lnTo>
                  <a:lnTo>
                    <a:pt x="195" y="42"/>
                  </a:lnTo>
                  <a:lnTo>
                    <a:pt x="184" y="36"/>
                  </a:lnTo>
                  <a:lnTo>
                    <a:pt x="174" y="30"/>
                  </a:lnTo>
                  <a:lnTo>
                    <a:pt x="163" y="25"/>
                  </a:lnTo>
                  <a:lnTo>
                    <a:pt x="152" y="20"/>
                  </a:lnTo>
                  <a:lnTo>
                    <a:pt x="141" y="15"/>
                  </a:lnTo>
                  <a:lnTo>
                    <a:pt x="129" y="12"/>
                  </a:lnTo>
                  <a:lnTo>
                    <a:pt x="118" y="7"/>
                  </a:lnTo>
                  <a:lnTo>
                    <a:pt x="107" y="5"/>
                  </a:lnTo>
                  <a:lnTo>
                    <a:pt x="95" y="3"/>
                  </a:lnTo>
                  <a:lnTo>
                    <a:pt x="83" y="1"/>
                  </a:lnTo>
                  <a:lnTo>
                    <a:pt x="72" y="0"/>
                  </a:lnTo>
                  <a:lnTo>
                    <a:pt x="60" y="0"/>
                  </a:lnTo>
                  <a:lnTo>
                    <a:pt x="21" y="68"/>
                  </a:lnTo>
                  <a:lnTo>
                    <a:pt x="80" y="1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799"/>
            </a:p>
          </p:txBody>
        </p:sp>
        <p:sp>
          <p:nvSpPr>
            <p:cNvPr id="17" name="Freeform 44"/>
            <p:cNvSpPr>
              <a:spLocks/>
            </p:cNvSpPr>
            <p:nvPr userDrawn="1"/>
          </p:nvSpPr>
          <p:spPr bwMode="auto">
            <a:xfrm>
              <a:off x="6884" y="562"/>
              <a:ext cx="92" cy="118"/>
            </a:xfrm>
            <a:custGeom>
              <a:avLst/>
              <a:gdLst>
                <a:gd name="T0" fmla="*/ 1007 w 1095"/>
                <a:gd name="T1" fmla="*/ 693 h 1421"/>
                <a:gd name="T2" fmla="*/ 952 w 1095"/>
                <a:gd name="T3" fmla="*/ 735 h 1421"/>
                <a:gd name="T4" fmla="*/ 915 w 1095"/>
                <a:gd name="T5" fmla="*/ 791 h 1421"/>
                <a:gd name="T6" fmla="*/ 906 w 1095"/>
                <a:gd name="T7" fmla="*/ 852 h 1421"/>
                <a:gd name="T8" fmla="*/ 929 w 1095"/>
                <a:gd name="T9" fmla="*/ 906 h 1421"/>
                <a:gd name="T10" fmla="*/ 974 w 1095"/>
                <a:gd name="T11" fmla="*/ 937 h 1421"/>
                <a:gd name="T12" fmla="*/ 1040 w 1095"/>
                <a:gd name="T13" fmla="*/ 1047 h 1421"/>
                <a:gd name="T14" fmla="*/ 955 w 1095"/>
                <a:gd name="T15" fmla="*/ 1038 h 1421"/>
                <a:gd name="T16" fmla="*/ 881 w 1095"/>
                <a:gd name="T17" fmla="*/ 1012 h 1421"/>
                <a:gd name="T18" fmla="*/ 821 w 1095"/>
                <a:gd name="T19" fmla="*/ 976 h 1421"/>
                <a:gd name="T20" fmla="*/ 774 w 1095"/>
                <a:gd name="T21" fmla="*/ 931 h 1421"/>
                <a:gd name="T22" fmla="*/ 741 w 1095"/>
                <a:gd name="T23" fmla="*/ 883 h 1421"/>
                <a:gd name="T24" fmla="*/ 726 w 1095"/>
                <a:gd name="T25" fmla="*/ 835 h 1421"/>
                <a:gd name="T26" fmla="*/ 728 w 1095"/>
                <a:gd name="T27" fmla="*/ 774 h 1421"/>
                <a:gd name="T28" fmla="*/ 749 w 1095"/>
                <a:gd name="T29" fmla="*/ 723 h 1421"/>
                <a:gd name="T30" fmla="*/ 650 w 1095"/>
                <a:gd name="T31" fmla="*/ 723 h 1421"/>
                <a:gd name="T32" fmla="*/ 491 w 1095"/>
                <a:gd name="T33" fmla="*/ 745 h 1421"/>
                <a:gd name="T34" fmla="*/ 462 w 1095"/>
                <a:gd name="T35" fmla="*/ 886 h 1421"/>
                <a:gd name="T36" fmla="*/ 435 w 1095"/>
                <a:gd name="T37" fmla="*/ 1103 h 1421"/>
                <a:gd name="T38" fmla="*/ 427 w 1095"/>
                <a:gd name="T39" fmla="*/ 1291 h 1421"/>
                <a:gd name="T40" fmla="*/ 431 w 1095"/>
                <a:gd name="T41" fmla="*/ 1398 h 1421"/>
                <a:gd name="T42" fmla="*/ 416 w 1095"/>
                <a:gd name="T43" fmla="*/ 1418 h 1421"/>
                <a:gd name="T44" fmla="*/ 378 w 1095"/>
                <a:gd name="T45" fmla="*/ 1418 h 1421"/>
                <a:gd name="T46" fmla="*/ 337 w 1095"/>
                <a:gd name="T47" fmla="*/ 1390 h 1421"/>
                <a:gd name="T48" fmla="*/ 310 w 1095"/>
                <a:gd name="T49" fmla="*/ 1337 h 1421"/>
                <a:gd name="T50" fmla="*/ 293 w 1095"/>
                <a:gd name="T51" fmla="*/ 1256 h 1421"/>
                <a:gd name="T52" fmla="*/ 288 w 1095"/>
                <a:gd name="T53" fmla="*/ 1109 h 1421"/>
                <a:gd name="T54" fmla="*/ 313 w 1095"/>
                <a:gd name="T55" fmla="*/ 843 h 1421"/>
                <a:gd name="T56" fmla="*/ 226 w 1095"/>
                <a:gd name="T57" fmla="*/ 803 h 1421"/>
                <a:gd name="T58" fmla="*/ 161 w 1095"/>
                <a:gd name="T59" fmla="*/ 831 h 1421"/>
                <a:gd name="T60" fmla="*/ 125 w 1095"/>
                <a:gd name="T61" fmla="*/ 840 h 1421"/>
                <a:gd name="T62" fmla="*/ 86 w 1095"/>
                <a:gd name="T63" fmla="*/ 834 h 1421"/>
                <a:gd name="T64" fmla="*/ 24 w 1095"/>
                <a:gd name="T65" fmla="*/ 796 h 1421"/>
                <a:gd name="T66" fmla="*/ 0 w 1095"/>
                <a:gd name="T67" fmla="*/ 762 h 1421"/>
                <a:gd name="T68" fmla="*/ 8 w 1095"/>
                <a:gd name="T69" fmla="*/ 740 h 1421"/>
                <a:gd name="T70" fmla="*/ 62 w 1095"/>
                <a:gd name="T71" fmla="*/ 713 h 1421"/>
                <a:gd name="T72" fmla="*/ 251 w 1095"/>
                <a:gd name="T73" fmla="*/ 663 h 1421"/>
                <a:gd name="T74" fmla="*/ 364 w 1095"/>
                <a:gd name="T75" fmla="*/ 577 h 1421"/>
                <a:gd name="T76" fmla="*/ 431 w 1095"/>
                <a:gd name="T77" fmla="*/ 350 h 1421"/>
                <a:gd name="T78" fmla="*/ 514 w 1095"/>
                <a:gd name="T79" fmla="*/ 162 h 1421"/>
                <a:gd name="T80" fmla="*/ 599 w 1095"/>
                <a:gd name="T81" fmla="*/ 34 h 1421"/>
                <a:gd name="T82" fmla="*/ 669 w 1095"/>
                <a:gd name="T83" fmla="*/ 1 h 1421"/>
                <a:gd name="T84" fmla="*/ 732 w 1095"/>
                <a:gd name="T85" fmla="*/ 7 h 1421"/>
                <a:gd name="T86" fmla="*/ 799 w 1095"/>
                <a:gd name="T87" fmla="*/ 37 h 1421"/>
                <a:gd name="T88" fmla="*/ 852 w 1095"/>
                <a:gd name="T89" fmla="*/ 97 h 1421"/>
                <a:gd name="T90" fmla="*/ 866 w 1095"/>
                <a:gd name="T91" fmla="*/ 159 h 1421"/>
                <a:gd name="T92" fmla="*/ 852 w 1095"/>
                <a:gd name="T93" fmla="*/ 204 h 1421"/>
                <a:gd name="T94" fmla="*/ 824 w 1095"/>
                <a:gd name="T95" fmla="*/ 224 h 1421"/>
                <a:gd name="T96" fmla="*/ 807 w 1095"/>
                <a:gd name="T97" fmla="*/ 220 h 1421"/>
                <a:gd name="T98" fmla="*/ 778 w 1095"/>
                <a:gd name="T99" fmla="*/ 172 h 1421"/>
                <a:gd name="T100" fmla="*/ 731 w 1095"/>
                <a:gd name="T101" fmla="*/ 149 h 1421"/>
                <a:gd name="T102" fmla="*/ 697 w 1095"/>
                <a:gd name="T103" fmla="*/ 160 h 1421"/>
                <a:gd name="T104" fmla="*/ 660 w 1095"/>
                <a:gd name="T105" fmla="*/ 210 h 1421"/>
                <a:gd name="T106" fmla="*/ 601 w 1095"/>
                <a:gd name="T107" fmla="*/ 339 h 1421"/>
                <a:gd name="T108" fmla="*/ 514 w 1095"/>
                <a:gd name="T109" fmla="*/ 627 h 1421"/>
                <a:gd name="T110" fmla="*/ 618 w 1095"/>
                <a:gd name="T111" fmla="*/ 629 h 1421"/>
                <a:gd name="T112" fmla="*/ 798 w 1095"/>
                <a:gd name="T113" fmla="*/ 626 h 1421"/>
                <a:gd name="T114" fmla="*/ 892 w 1095"/>
                <a:gd name="T115" fmla="*/ 627 h 1421"/>
                <a:gd name="T116" fmla="*/ 961 w 1095"/>
                <a:gd name="T117" fmla="*/ 578 h 1421"/>
                <a:gd name="T118" fmla="*/ 1027 w 1095"/>
                <a:gd name="T119" fmla="*/ 561 h 1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95" h="1421">
                  <a:moveTo>
                    <a:pt x="1056" y="681"/>
                  </a:moveTo>
                  <a:lnTo>
                    <a:pt x="1044" y="682"/>
                  </a:lnTo>
                  <a:lnTo>
                    <a:pt x="1032" y="684"/>
                  </a:lnTo>
                  <a:lnTo>
                    <a:pt x="1020" y="688"/>
                  </a:lnTo>
                  <a:lnTo>
                    <a:pt x="1007" y="693"/>
                  </a:lnTo>
                  <a:lnTo>
                    <a:pt x="995" y="699"/>
                  </a:lnTo>
                  <a:lnTo>
                    <a:pt x="984" y="707"/>
                  </a:lnTo>
                  <a:lnTo>
                    <a:pt x="973" y="715"/>
                  </a:lnTo>
                  <a:lnTo>
                    <a:pt x="961" y="725"/>
                  </a:lnTo>
                  <a:lnTo>
                    <a:pt x="952" y="735"/>
                  </a:lnTo>
                  <a:lnTo>
                    <a:pt x="943" y="745"/>
                  </a:lnTo>
                  <a:lnTo>
                    <a:pt x="934" y="756"/>
                  </a:lnTo>
                  <a:lnTo>
                    <a:pt x="927" y="767"/>
                  </a:lnTo>
                  <a:lnTo>
                    <a:pt x="921" y="779"/>
                  </a:lnTo>
                  <a:lnTo>
                    <a:pt x="915" y="791"/>
                  </a:lnTo>
                  <a:lnTo>
                    <a:pt x="910" y="802"/>
                  </a:lnTo>
                  <a:lnTo>
                    <a:pt x="908" y="813"/>
                  </a:lnTo>
                  <a:lnTo>
                    <a:pt x="906" y="827"/>
                  </a:lnTo>
                  <a:lnTo>
                    <a:pt x="905" y="839"/>
                  </a:lnTo>
                  <a:lnTo>
                    <a:pt x="906" y="852"/>
                  </a:lnTo>
                  <a:lnTo>
                    <a:pt x="908" y="863"/>
                  </a:lnTo>
                  <a:lnTo>
                    <a:pt x="912" y="876"/>
                  </a:lnTo>
                  <a:lnTo>
                    <a:pt x="917" y="886"/>
                  </a:lnTo>
                  <a:lnTo>
                    <a:pt x="922" y="897"/>
                  </a:lnTo>
                  <a:lnTo>
                    <a:pt x="929" y="906"/>
                  </a:lnTo>
                  <a:lnTo>
                    <a:pt x="936" y="914"/>
                  </a:lnTo>
                  <a:lnTo>
                    <a:pt x="945" y="922"/>
                  </a:lnTo>
                  <a:lnTo>
                    <a:pt x="953" y="928"/>
                  </a:lnTo>
                  <a:lnTo>
                    <a:pt x="964" y="933"/>
                  </a:lnTo>
                  <a:lnTo>
                    <a:pt x="974" y="937"/>
                  </a:lnTo>
                  <a:lnTo>
                    <a:pt x="985" y="940"/>
                  </a:lnTo>
                  <a:lnTo>
                    <a:pt x="997" y="941"/>
                  </a:lnTo>
                  <a:lnTo>
                    <a:pt x="1009" y="942"/>
                  </a:lnTo>
                  <a:lnTo>
                    <a:pt x="1073" y="984"/>
                  </a:lnTo>
                  <a:lnTo>
                    <a:pt x="1040" y="1047"/>
                  </a:lnTo>
                  <a:lnTo>
                    <a:pt x="1022" y="1047"/>
                  </a:lnTo>
                  <a:lnTo>
                    <a:pt x="1004" y="1046"/>
                  </a:lnTo>
                  <a:lnTo>
                    <a:pt x="988" y="1044"/>
                  </a:lnTo>
                  <a:lnTo>
                    <a:pt x="971" y="1041"/>
                  </a:lnTo>
                  <a:lnTo>
                    <a:pt x="955" y="1038"/>
                  </a:lnTo>
                  <a:lnTo>
                    <a:pt x="939" y="1034"/>
                  </a:lnTo>
                  <a:lnTo>
                    <a:pt x="924" y="1030"/>
                  </a:lnTo>
                  <a:lnTo>
                    <a:pt x="909" y="1025"/>
                  </a:lnTo>
                  <a:lnTo>
                    <a:pt x="895" y="1019"/>
                  </a:lnTo>
                  <a:lnTo>
                    <a:pt x="881" y="1012"/>
                  </a:lnTo>
                  <a:lnTo>
                    <a:pt x="869" y="1006"/>
                  </a:lnTo>
                  <a:lnTo>
                    <a:pt x="855" y="999"/>
                  </a:lnTo>
                  <a:lnTo>
                    <a:pt x="843" y="992"/>
                  </a:lnTo>
                  <a:lnTo>
                    <a:pt x="832" y="984"/>
                  </a:lnTo>
                  <a:lnTo>
                    <a:pt x="821" y="976"/>
                  </a:lnTo>
                  <a:lnTo>
                    <a:pt x="810" y="968"/>
                  </a:lnTo>
                  <a:lnTo>
                    <a:pt x="800" y="958"/>
                  </a:lnTo>
                  <a:lnTo>
                    <a:pt x="790" y="949"/>
                  </a:lnTo>
                  <a:lnTo>
                    <a:pt x="782" y="940"/>
                  </a:lnTo>
                  <a:lnTo>
                    <a:pt x="774" y="931"/>
                  </a:lnTo>
                  <a:lnTo>
                    <a:pt x="766" y="922"/>
                  </a:lnTo>
                  <a:lnTo>
                    <a:pt x="759" y="911"/>
                  </a:lnTo>
                  <a:lnTo>
                    <a:pt x="752" y="902"/>
                  </a:lnTo>
                  <a:lnTo>
                    <a:pt x="746" y="892"/>
                  </a:lnTo>
                  <a:lnTo>
                    <a:pt x="741" y="883"/>
                  </a:lnTo>
                  <a:lnTo>
                    <a:pt x="737" y="873"/>
                  </a:lnTo>
                  <a:lnTo>
                    <a:pt x="733" y="863"/>
                  </a:lnTo>
                  <a:lnTo>
                    <a:pt x="730" y="853"/>
                  </a:lnTo>
                  <a:lnTo>
                    <a:pt x="728" y="844"/>
                  </a:lnTo>
                  <a:lnTo>
                    <a:pt x="726" y="835"/>
                  </a:lnTo>
                  <a:lnTo>
                    <a:pt x="725" y="826"/>
                  </a:lnTo>
                  <a:lnTo>
                    <a:pt x="725" y="816"/>
                  </a:lnTo>
                  <a:lnTo>
                    <a:pt x="725" y="801"/>
                  </a:lnTo>
                  <a:lnTo>
                    <a:pt x="726" y="787"/>
                  </a:lnTo>
                  <a:lnTo>
                    <a:pt x="728" y="774"/>
                  </a:lnTo>
                  <a:lnTo>
                    <a:pt x="731" y="761"/>
                  </a:lnTo>
                  <a:lnTo>
                    <a:pt x="734" y="750"/>
                  </a:lnTo>
                  <a:lnTo>
                    <a:pt x="739" y="740"/>
                  </a:lnTo>
                  <a:lnTo>
                    <a:pt x="744" y="731"/>
                  </a:lnTo>
                  <a:lnTo>
                    <a:pt x="749" y="723"/>
                  </a:lnTo>
                  <a:lnTo>
                    <a:pt x="759" y="712"/>
                  </a:lnTo>
                  <a:lnTo>
                    <a:pt x="745" y="713"/>
                  </a:lnTo>
                  <a:lnTo>
                    <a:pt x="714" y="716"/>
                  </a:lnTo>
                  <a:lnTo>
                    <a:pt x="682" y="720"/>
                  </a:lnTo>
                  <a:lnTo>
                    <a:pt x="650" y="723"/>
                  </a:lnTo>
                  <a:lnTo>
                    <a:pt x="619" y="727"/>
                  </a:lnTo>
                  <a:lnTo>
                    <a:pt x="586" y="731"/>
                  </a:lnTo>
                  <a:lnTo>
                    <a:pt x="555" y="735"/>
                  </a:lnTo>
                  <a:lnTo>
                    <a:pt x="523" y="740"/>
                  </a:lnTo>
                  <a:lnTo>
                    <a:pt x="491" y="745"/>
                  </a:lnTo>
                  <a:lnTo>
                    <a:pt x="487" y="745"/>
                  </a:lnTo>
                  <a:lnTo>
                    <a:pt x="487" y="749"/>
                  </a:lnTo>
                  <a:lnTo>
                    <a:pt x="478" y="795"/>
                  </a:lnTo>
                  <a:lnTo>
                    <a:pt x="470" y="841"/>
                  </a:lnTo>
                  <a:lnTo>
                    <a:pt x="462" y="886"/>
                  </a:lnTo>
                  <a:lnTo>
                    <a:pt x="455" y="931"/>
                  </a:lnTo>
                  <a:lnTo>
                    <a:pt x="448" y="976"/>
                  </a:lnTo>
                  <a:lnTo>
                    <a:pt x="443" y="1019"/>
                  </a:lnTo>
                  <a:lnTo>
                    <a:pt x="439" y="1061"/>
                  </a:lnTo>
                  <a:lnTo>
                    <a:pt x="435" y="1103"/>
                  </a:lnTo>
                  <a:lnTo>
                    <a:pt x="432" y="1143"/>
                  </a:lnTo>
                  <a:lnTo>
                    <a:pt x="429" y="1183"/>
                  </a:lnTo>
                  <a:lnTo>
                    <a:pt x="428" y="1221"/>
                  </a:lnTo>
                  <a:lnTo>
                    <a:pt x="427" y="1256"/>
                  </a:lnTo>
                  <a:lnTo>
                    <a:pt x="427" y="1291"/>
                  </a:lnTo>
                  <a:lnTo>
                    <a:pt x="428" y="1323"/>
                  </a:lnTo>
                  <a:lnTo>
                    <a:pt x="429" y="1353"/>
                  </a:lnTo>
                  <a:lnTo>
                    <a:pt x="432" y="1382"/>
                  </a:lnTo>
                  <a:lnTo>
                    <a:pt x="432" y="1391"/>
                  </a:lnTo>
                  <a:lnTo>
                    <a:pt x="431" y="1398"/>
                  </a:lnTo>
                  <a:lnTo>
                    <a:pt x="429" y="1405"/>
                  </a:lnTo>
                  <a:lnTo>
                    <a:pt x="426" y="1411"/>
                  </a:lnTo>
                  <a:lnTo>
                    <a:pt x="423" y="1414"/>
                  </a:lnTo>
                  <a:lnTo>
                    <a:pt x="420" y="1416"/>
                  </a:lnTo>
                  <a:lnTo>
                    <a:pt x="416" y="1418"/>
                  </a:lnTo>
                  <a:lnTo>
                    <a:pt x="413" y="1419"/>
                  </a:lnTo>
                  <a:lnTo>
                    <a:pt x="406" y="1420"/>
                  </a:lnTo>
                  <a:lnTo>
                    <a:pt x="398" y="1421"/>
                  </a:lnTo>
                  <a:lnTo>
                    <a:pt x="388" y="1420"/>
                  </a:lnTo>
                  <a:lnTo>
                    <a:pt x="378" y="1418"/>
                  </a:lnTo>
                  <a:lnTo>
                    <a:pt x="368" y="1414"/>
                  </a:lnTo>
                  <a:lnTo>
                    <a:pt x="359" y="1409"/>
                  </a:lnTo>
                  <a:lnTo>
                    <a:pt x="352" y="1403"/>
                  </a:lnTo>
                  <a:lnTo>
                    <a:pt x="344" y="1397"/>
                  </a:lnTo>
                  <a:lnTo>
                    <a:pt x="337" y="1390"/>
                  </a:lnTo>
                  <a:lnTo>
                    <a:pt x="331" y="1381"/>
                  </a:lnTo>
                  <a:lnTo>
                    <a:pt x="325" y="1372"/>
                  </a:lnTo>
                  <a:lnTo>
                    <a:pt x="319" y="1362"/>
                  </a:lnTo>
                  <a:lnTo>
                    <a:pt x="314" y="1349"/>
                  </a:lnTo>
                  <a:lnTo>
                    <a:pt x="310" y="1337"/>
                  </a:lnTo>
                  <a:lnTo>
                    <a:pt x="306" y="1323"/>
                  </a:lnTo>
                  <a:lnTo>
                    <a:pt x="302" y="1307"/>
                  </a:lnTo>
                  <a:lnTo>
                    <a:pt x="298" y="1292"/>
                  </a:lnTo>
                  <a:lnTo>
                    <a:pt x="295" y="1275"/>
                  </a:lnTo>
                  <a:lnTo>
                    <a:pt x="293" y="1256"/>
                  </a:lnTo>
                  <a:lnTo>
                    <a:pt x="291" y="1237"/>
                  </a:lnTo>
                  <a:lnTo>
                    <a:pt x="289" y="1217"/>
                  </a:lnTo>
                  <a:lnTo>
                    <a:pt x="288" y="1195"/>
                  </a:lnTo>
                  <a:lnTo>
                    <a:pt x="287" y="1154"/>
                  </a:lnTo>
                  <a:lnTo>
                    <a:pt x="288" y="1109"/>
                  </a:lnTo>
                  <a:lnTo>
                    <a:pt x="290" y="1060"/>
                  </a:lnTo>
                  <a:lnTo>
                    <a:pt x="294" y="1009"/>
                  </a:lnTo>
                  <a:lnTo>
                    <a:pt x="298" y="955"/>
                  </a:lnTo>
                  <a:lnTo>
                    <a:pt x="306" y="900"/>
                  </a:lnTo>
                  <a:lnTo>
                    <a:pt x="313" y="843"/>
                  </a:lnTo>
                  <a:lnTo>
                    <a:pt x="322" y="786"/>
                  </a:lnTo>
                  <a:lnTo>
                    <a:pt x="323" y="777"/>
                  </a:lnTo>
                  <a:lnTo>
                    <a:pt x="315" y="779"/>
                  </a:lnTo>
                  <a:lnTo>
                    <a:pt x="267" y="791"/>
                  </a:lnTo>
                  <a:lnTo>
                    <a:pt x="226" y="803"/>
                  </a:lnTo>
                  <a:lnTo>
                    <a:pt x="209" y="809"/>
                  </a:lnTo>
                  <a:lnTo>
                    <a:pt x="193" y="815"/>
                  </a:lnTo>
                  <a:lnTo>
                    <a:pt x="180" y="822"/>
                  </a:lnTo>
                  <a:lnTo>
                    <a:pt x="168" y="827"/>
                  </a:lnTo>
                  <a:lnTo>
                    <a:pt x="161" y="831"/>
                  </a:lnTo>
                  <a:lnTo>
                    <a:pt x="154" y="834"/>
                  </a:lnTo>
                  <a:lnTo>
                    <a:pt x="147" y="836"/>
                  </a:lnTo>
                  <a:lnTo>
                    <a:pt x="139" y="838"/>
                  </a:lnTo>
                  <a:lnTo>
                    <a:pt x="132" y="839"/>
                  </a:lnTo>
                  <a:lnTo>
                    <a:pt x="125" y="840"/>
                  </a:lnTo>
                  <a:lnTo>
                    <a:pt x="117" y="840"/>
                  </a:lnTo>
                  <a:lnTo>
                    <a:pt x="110" y="839"/>
                  </a:lnTo>
                  <a:lnTo>
                    <a:pt x="102" y="838"/>
                  </a:lnTo>
                  <a:lnTo>
                    <a:pt x="94" y="836"/>
                  </a:lnTo>
                  <a:lnTo>
                    <a:pt x="86" y="834"/>
                  </a:lnTo>
                  <a:lnTo>
                    <a:pt x="78" y="830"/>
                  </a:lnTo>
                  <a:lnTo>
                    <a:pt x="62" y="822"/>
                  </a:lnTo>
                  <a:lnTo>
                    <a:pt x="45" y="811"/>
                  </a:lnTo>
                  <a:lnTo>
                    <a:pt x="33" y="803"/>
                  </a:lnTo>
                  <a:lnTo>
                    <a:pt x="24" y="796"/>
                  </a:lnTo>
                  <a:lnTo>
                    <a:pt x="16" y="789"/>
                  </a:lnTo>
                  <a:lnTo>
                    <a:pt x="10" y="782"/>
                  </a:lnTo>
                  <a:lnTo>
                    <a:pt x="5" y="775"/>
                  </a:lnTo>
                  <a:lnTo>
                    <a:pt x="2" y="768"/>
                  </a:lnTo>
                  <a:lnTo>
                    <a:pt x="0" y="762"/>
                  </a:lnTo>
                  <a:lnTo>
                    <a:pt x="0" y="756"/>
                  </a:lnTo>
                  <a:lnTo>
                    <a:pt x="0" y="752"/>
                  </a:lnTo>
                  <a:lnTo>
                    <a:pt x="2" y="748"/>
                  </a:lnTo>
                  <a:lnTo>
                    <a:pt x="5" y="744"/>
                  </a:lnTo>
                  <a:lnTo>
                    <a:pt x="8" y="740"/>
                  </a:lnTo>
                  <a:lnTo>
                    <a:pt x="13" y="736"/>
                  </a:lnTo>
                  <a:lnTo>
                    <a:pt x="18" y="733"/>
                  </a:lnTo>
                  <a:lnTo>
                    <a:pt x="24" y="729"/>
                  </a:lnTo>
                  <a:lnTo>
                    <a:pt x="31" y="726"/>
                  </a:lnTo>
                  <a:lnTo>
                    <a:pt x="62" y="713"/>
                  </a:lnTo>
                  <a:lnTo>
                    <a:pt x="94" y="701"/>
                  </a:lnTo>
                  <a:lnTo>
                    <a:pt x="129" y="691"/>
                  </a:lnTo>
                  <a:lnTo>
                    <a:pt x="167" y="681"/>
                  </a:lnTo>
                  <a:lnTo>
                    <a:pt x="208" y="672"/>
                  </a:lnTo>
                  <a:lnTo>
                    <a:pt x="251" y="663"/>
                  </a:lnTo>
                  <a:lnTo>
                    <a:pt x="295" y="656"/>
                  </a:lnTo>
                  <a:lnTo>
                    <a:pt x="343" y="649"/>
                  </a:lnTo>
                  <a:lnTo>
                    <a:pt x="347" y="649"/>
                  </a:lnTo>
                  <a:lnTo>
                    <a:pt x="348" y="645"/>
                  </a:lnTo>
                  <a:lnTo>
                    <a:pt x="364" y="577"/>
                  </a:lnTo>
                  <a:lnTo>
                    <a:pt x="383" y="503"/>
                  </a:lnTo>
                  <a:lnTo>
                    <a:pt x="393" y="465"/>
                  </a:lnTo>
                  <a:lnTo>
                    <a:pt x="406" y="428"/>
                  </a:lnTo>
                  <a:lnTo>
                    <a:pt x="418" y="389"/>
                  </a:lnTo>
                  <a:lnTo>
                    <a:pt x="431" y="350"/>
                  </a:lnTo>
                  <a:lnTo>
                    <a:pt x="445" y="311"/>
                  </a:lnTo>
                  <a:lnTo>
                    <a:pt x="462" y="272"/>
                  </a:lnTo>
                  <a:lnTo>
                    <a:pt x="478" y="235"/>
                  </a:lnTo>
                  <a:lnTo>
                    <a:pt x="495" y="198"/>
                  </a:lnTo>
                  <a:lnTo>
                    <a:pt x="514" y="162"/>
                  </a:lnTo>
                  <a:lnTo>
                    <a:pt x="533" y="126"/>
                  </a:lnTo>
                  <a:lnTo>
                    <a:pt x="555" y="93"/>
                  </a:lnTo>
                  <a:lnTo>
                    <a:pt x="576" y="61"/>
                  </a:lnTo>
                  <a:lnTo>
                    <a:pt x="588" y="47"/>
                  </a:lnTo>
                  <a:lnTo>
                    <a:pt x="599" y="34"/>
                  </a:lnTo>
                  <a:lnTo>
                    <a:pt x="613" y="23"/>
                  </a:lnTo>
                  <a:lnTo>
                    <a:pt x="626" y="15"/>
                  </a:lnTo>
                  <a:lnTo>
                    <a:pt x="639" y="8"/>
                  </a:lnTo>
                  <a:lnTo>
                    <a:pt x="653" y="3"/>
                  </a:lnTo>
                  <a:lnTo>
                    <a:pt x="669" y="1"/>
                  </a:lnTo>
                  <a:lnTo>
                    <a:pt x="684" y="0"/>
                  </a:lnTo>
                  <a:lnTo>
                    <a:pt x="695" y="0"/>
                  </a:lnTo>
                  <a:lnTo>
                    <a:pt x="708" y="2"/>
                  </a:lnTo>
                  <a:lnTo>
                    <a:pt x="719" y="4"/>
                  </a:lnTo>
                  <a:lnTo>
                    <a:pt x="732" y="7"/>
                  </a:lnTo>
                  <a:lnTo>
                    <a:pt x="744" y="11"/>
                  </a:lnTo>
                  <a:lnTo>
                    <a:pt x="757" y="16"/>
                  </a:lnTo>
                  <a:lnTo>
                    <a:pt x="771" y="22"/>
                  </a:lnTo>
                  <a:lnTo>
                    <a:pt x="785" y="29"/>
                  </a:lnTo>
                  <a:lnTo>
                    <a:pt x="799" y="37"/>
                  </a:lnTo>
                  <a:lnTo>
                    <a:pt x="813" y="47"/>
                  </a:lnTo>
                  <a:lnTo>
                    <a:pt x="825" y="58"/>
                  </a:lnTo>
                  <a:lnTo>
                    <a:pt x="835" y="70"/>
                  </a:lnTo>
                  <a:lnTo>
                    <a:pt x="844" y="83"/>
                  </a:lnTo>
                  <a:lnTo>
                    <a:pt x="852" y="97"/>
                  </a:lnTo>
                  <a:lnTo>
                    <a:pt x="858" y="111"/>
                  </a:lnTo>
                  <a:lnTo>
                    <a:pt x="863" y="126"/>
                  </a:lnTo>
                  <a:lnTo>
                    <a:pt x="865" y="138"/>
                  </a:lnTo>
                  <a:lnTo>
                    <a:pt x="866" y="149"/>
                  </a:lnTo>
                  <a:lnTo>
                    <a:pt x="866" y="159"/>
                  </a:lnTo>
                  <a:lnTo>
                    <a:pt x="865" y="169"/>
                  </a:lnTo>
                  <a:lnTo>
                    <a:pt x="864" y="180"/>
                  </a:lnTo>
                  <a:lnTo>
                    <a:pt x="861" y="188"/>
                  </a:lnTo>
                  <a:lnTo>
                    <a:pt x="856" y="196"/>
                  </a:lnTo>
                  <a:lnTo>
                    <a:pt x="852" y="204"/>
                  </a:lnTo>
                  <a:lnTo>
                    <a:pt x="844" y="213"/>
                  </a:lnTo>
                  <a:lnTo>
                    <a:pt x="836" y="219"/>
                  </a:lnTo>
                  <a:lnTo>
                    <a:pt x="832" y="222"/>
                  </a:lnTo>
                  <a:lnTo>
                    <a:pt x="828" y="223"/>
                  </a:lnTo>
                  <a:lnTo>
                    <a:pt x="824" y="224"/>
                  </a:lnTo>
                  <a:lnTo>
                    <a:pt x="820" y="226"/>
                  </a:lnTo>
                  <a:lnTo>
                    <a:pt x="817" y="224"/>
                  </a:lnTo>
                  <a:lnTo>
                    <a:pt x="813" y="223"/>
                  </a:lnTo>
                  <a:lnTo>
                    <a:pt x="810" y="222"/>
                  </a:lnTo>
                  <a:lnTo>
                    <a:pt x="807" y="220"/>
                  </a:lnTo>
                  <a:lnTo>
                    <a:pt x="802" y="215"/>
                  </a:lnTo>
                  <a:lnTo>
                    <a:pt x="799" y="209"/>
                  </a:lnTo>
                  <a:lnTo>
                    <a:pt x="792" y="195"/>
                  </a:lnTo>
                  <a:lnTo>
                    <a:pt x="785" y="184"/>
                  </a:lnTo>
                  <a:lnTo>
                    <a:pt x="778" y="172"/>
                  </a:lnTo>
                  <a:lnTo>
                    <a:pt x="770" y="164"/>
                  </a:lnTo>
                  <a:lnTo>
                    <a:pt x="761" y="158"/>
                  </a:lnTo>
                  <a:lnTo>
                    <a:pt x="751" y="153"/>
                  </a:lnTo>
                  <a:lnTo>
                    <a:pt x="741" y="150"/>
                  </a:lnTo>
                  <a:lnTo>
                    <a:pt x="731" y="149"/>
                  </a:lnTo>
                  <a:lnTo>
                    <a:pt x="728" y="149"/>
                  </a:lnTo>
                  <a:lnTo>
                    <a:pt x="725" y="150"/>
                  </a:lnTo>
                  <a:lnTo>
                    <a:pt x="715" y="152"/>
                  </a:lnTo>
                  <a:lnTo>
                    <a:pt x="705" y="155"/>
                  </a:lnTo>
                  <a:lnTo>
                    <a:pt x="697" y="160"/>
                  </a:lnTo>
                  <a:lnTo>
                    <a:pt x="689" y="166"/>
                  </a:lnTo>
                  <a:lnTo>
                    <a:pt x="682" y="174"/>
                  </a:lnTo>
                  <a:lnTo>
                    <a:pt x="675" y="185"/>
                  </a:lnTo>
                  <a:lnTo>
                    <a:pt x="668" y="196"/>
                  </a:lnTo>
                  <a:lnTo>
                    <a:pt x="660" y="210"/>
                  </a:lnTo>
                  <a:lnTo>
                    <a:pt x="650" y="229"/>
                  </a:lnTo>
                  <a:lnTo>
                    <a:pt x="640" y="249"/>
                  </a:lnTo>
                  <a:lnTo>
                    <a:pt x="630" y="270"/>
                  </a:lnTo>
                  <a:lnTo>
                    <a:pt x="621" y="292"/>
                  </a:lnTo>
                  <a:lnTo>
                    <a:pt x="601" y="339"/>
                  </a:lnTo>
                  <a:lnTo>
                    <a:pt x="583" y="390"/>
                  </a:lnTo>
                  <a:lnTo>
                    <a:pt x="565" y="444"/>
                  </a:lnTo>
                  <a:lnTo>
                    <a:pt x="547" y="502"/>
                  </a:lnTo>
                  <a:lnTo>
                    <a:pt x="530" y="562"/>
                  </a:lnTo>
                  <a:lnTo>
                    <a:pt x="514" y="627"/>
                  </a:lnTo>
                  <a:lnTo>
                    <a:pt x="512" y="634"/>
                  </a:lnTo>
                  <a:lnTo>
                    <a:pt x="520" y="634"/>
                  </a:lnTo>
                  <a:lnTo>
                    <a:pt x="551" y="632"/>
                  </a:lnTo>
                  <a:lnTo>
                    <a:pt x="584" y="630"/>
                  </a:lnTo>
                  <a:lnTo>
                    <a:pt x="618" y="629"/>
                  </a:lnTo>
                  <a:lnTo>
                    <a:pt x="652" y="628"/>
                  </a:lnTo>
                  <a:lnTo>
                    <a:pt x="688" y="627"/>
                  </a:lnTo>
                  <a:lnTo>
                    <a:pt x="724" y="627"/>
                  </a:lnTo>
                  <a:lnTo>
                    <a:pt x="761" y="626"/>
                  </a:lnTo>
                  <a:lnTo>
                    <a:pt x="798" y="626"/>
                  </a:lnTo>
                  <a:lnTo>
                    <a:pt x="821" y="626"/>
                  </a:lnTo>
                  <a:lnTo>
                    <a:pt x="843" y="626"/>
                  </a:lnTo>
                  <a:lnTo>
                    <a:pt x="867" y="627"/>
                  </a:lnTo>
                  <a:lnTo>
                    <a:pt x="889" y="627"/>
                  </a:lnTo>
                  <a:lnTo>
                    <a:pt x="892" y="627"/>
                  </a:lnTo>
                  <a:lnTo>
                    <a:pt x="893" y="625"/>
                  </a:lnTo>
                  <a:lnTo>
                    <a:pt x="909" y="610"/>
                  </a:lnTo>
                  <a:lnTo>
                    <a:pt x="926" y="598"/>
                  </a:lnTo>
                  <a:lnTo>
                    <a:pt x="943" y="587"/>
                  </a:lnTo>
                  <a:lnTo>
                    <a:pt x="961" y="578"/>
                  </a:lnTo>
                  <a:lnTo>
                    <a:pt x="980" y="570"/>
                  </a:lnTo>
                  <a:lnTo>
                    <a:pt x="998" y="565"/>
                  </a:lnTo>
                  <a:lnTo>
                    <a:pt x="1007" y="563"/>
                  </a:lnTo>
                  <a:lnTo>
                    <a:pt x="1018" y="562"/>
                  </a:lnTo>
                  <a:lnTo>
                    <a:pt x="1027" y="561"/>
                  </a:lnTo>
                  <a:lnTo>
                    <a:pt x="1036" y="561"/>
                  </a:lnTo>
                  <a:lnTo>
                    <a:pt x="1095" y="622"/>
                  </a:lnTo>
                  <a:lnTo>
                    <a:pt x="1056" y="68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799"/>
            </a:p>
          </p:txBody>
        </p:sp>
        <p:sp>
          <p:nvSpPr>
            <p:cNvPr id="18" name="Freeform 45"/>
            <p:cNvSpPr>
              <a:spLocks/>
            </p:cNvSpPr>
            <p:nvPr userDrawn="1"/>
          </p:nvSpPr>
          <p:spPr bwMode="auto">
            <a:xfrm>
              <a:off x="6462" y="602"/>
              <a:ext cx="36" cy="42"/>
            </a:xfrm>
            <a:custGeom>
              <a:avLst/>
              <a:gdLst>
                <a:gd name="T0" fmla="*/ 212 w 427"/>
                <a:gd name="T1" fmla="*/ 377 h 496"/>
                <a:gd name="T2" fmla="*/ 201 w 427"/>
                <a:gd name="T3" fmla="*/ 371 h 496"/>
                <a:gd name="T4" fmla="*/ 196 w 427"/>
                <a:gd name="T5" fmla="*/ 364 h 496"/>
                <a:gd name="T6" fmla="*/ 193 w 427"/>
                <a:gd name="T7" fmla="*/ 355 h 496"/>
                <a:gd name="T8" fmla="*/ 192 w 427"/>
                <a:gd name="T9" fmla="*/ 345 h 496"/>
                <a:gd name="T10" fmla="*/ 193 w 427"/>
                <a:gd name="T11" fmla="*/ 333 h 496"/>
                <a:gd name="T12" fmla="*/ 199 w 427"/>
                <a:gd name="T13" fmla="*/ 315 h 496"/>
                <a:gd name="T14" fmla="*/ 213 w 427"/>
                <a:gd name="T15" fmla="*/ 286 h 496"/>
                <a:gd name="T16" fmla="*/ 235 w 427"/>
                <a:gd name="T17" fmla="*/ 250 h 496"/>
                <a:gd name="T18" fmla="*/ 260 w 427"/>
                <a:gd name="T19" fmla="*/ 212 h 496"/>
                <a:gd name="T20" fmla="*/ 289 w 427"/>
                <a:gd name="T21" fmla="*/ 174 h 496"/>
                <a:gd name="T22" fmla="*/ 318 w 427"/>
                <a:gd name="T23" fmla="*/ 142 h 496"/>
                <a:gd name="T24" fmla="*/ 346 w 427"/>
                <a:gd name="T25" fmla="*/ 116 h 496"/>
                <a:gd name="T26" fmla="*/ 365 w 427"/>
                <a:gd name="T27" fmla="*/ 104 h 496"/>
                <a:gd name="T28" fmla="*/ 377 w 427"/>
                <a:gd name="T29" fmla="*/ 101 h 496"/>
                <a:gd name="T30" fmla="*/ 427 w 427"/>
                <a:gd name="T31" fmla="*/ 50 h 496"/>
                <a:gd name="T32" fmla="*/ 359 w 427"/>
                <a:gd name="T33" fmla="*/ 1 h 496"/>
                <a:gd name="T34" fmla="*/ 331 w 427"/>
                <a:gd name="T35" fmla="*/ 6 h 496"/>
                <a:gd name="T36" fmla="*/ 301 w 427"/>
                <a:gd name="T37" fmla="*/ 17 h 496"/>
                <a:gd name="T38" fmla="*/ 272 w 427"/>
                <a:gd name="T39" fmla="*/ 31 h 496"/>
                <a:gd name="T40" fmla="*/ 241 w 427"/>
                <a:gd name="T41" fmla="*/ 50 h 496"/>
                <a:gd name="T42" fmla="*/ 210 w 427"/>
                <a:gd name="T43" fmla="*/ 72 h 496"/>
                <a:gd name="T44" fmla="*/ 167 w 427"/>
                <a:gd name="T45" fmla="*/ 109 h 496"/>
                <a:gd name="T46" fmla="*/ 112 w 427"/>
                <a:gd name="T47" fmla="*/ 165 h 496"/>
                <a:gd name="T48" fmla="*/ 66 w 427"/>
                <a:gd name="T49" fmla="*/ 222 h 496"/>
                <a:gd name="T50" fmla="*/ 37 w 427"/>
                <a:gd name="T51" fmla="*/ 264 h 496"/>
                <a:gd name="T52" fmla="*/ 22 w 427"/>
                <a:gd name="T53" fmla="*/ 291 h 496"/>
                <a:gd name="T54" fmla="*/ 10 w 427"/>
                <a:gd name="T55" fmla="*/ 315 h 496"/>
                <a:gd name="T56" fmla="*/ 3 w 427"/>
                <a:gd name="T57" fmla="*/ 337 h 496"/>
                <a:gd name="T58" fmla="*/ 0 w 427"/>
                <a:gd name="T59" fmla="*/ 356 h 496"/>
                <a:gd name="T60" fmla="*/ 1 w 427"/>
                <a:gd name="T61" fmla="*/ 374 h 496"/>
                <a:gd name="T62" fmla="*/ 7 w 427"/>
                <a:gd name="T63" fmla="*/ 394 h 496"/>
                <a:gd name="T64" fmla="*/ 19 w 427"/>
                <a:gd name="T65" fmla="*/ 412 h 496"/>
                <a:gd name="T66" fmla="*/ 33 w 427"/>
                <a:gd name="T67" fmla="*/ 429 h 496"/>
                <a:gd name="T68" fmla="*/ 51 w 427"/>
                <a:gd name="T69" fmla="*/ 445 h 496"/>
                <a:gd name="T70" fmla="*/ 72 w 427"/>
                <a:gd name="T71" fmla="*/ 459 h 496"/>
                <a:gd name="T72" fmla="*/ 94 w 427"/>
                <a:gd name="T73" fmla="*/ 471 h 496"/>
                <a:gd name="T74" fmla="*/ 119 w 427"/>
                <a:gd name="T75" fmla="*/ 482 h 496"/>
                <a:gd name="T76" fmla="*/ 144 w 427"/>
                <a:gd name="T77" fmla="*/ 490 h 496"/>
                <a:gd name="T78" fmla="*/ 169 w 427"/>
                <a:gd name="T79" fmla="*/ 494 h 496"/>
                <a:gd name="T80" fmla="*/ 193 w 427"/>
                <a:gd name="T81" fmla="*/ 496 h 496"/>
                <a:gd name="T82" fmla="*/ 262 w 427"/>
                <a:gd name="T83" fmla="*/ 437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27" h="496">
                  <a:moveTo>
                    <a:pt x="222" y="377"/>
                  </a:moveTo>
                  <a:lnTo>
                    <a:pt x="212" y="377"/>
                  </a:lnTo>
                  <a:lnTo>
                    <a:pt x="206" y="374"/>
                  </a:lnTo>
                  <a:lnTo>
                    <a:pt x="201" y="371"/>
                  </a:lnTo>
                  <a:lnTo>
                    <a:pt x="198" y="367"/>
                  </a:lnTo>
                  <a:lnTo>
                    <a:pt x="196" y="364"/>
                  </a:lnTo>
                  <a:lnTo>
                    <a:pt x="194" y="359"/>
                  </a:lnTo>
                  <a:lnTo>
                    <a:pt x="193" y="355"/>
                  </a:lnTo>
                  <a:lnTo>
                    <a:pt x="192" y="350"/>
                  </a:lnTo>
                  <a:lnTo>
                    <a:pt x="192" y="345"/>
                  </a:lnTo>
                  <a:lnTo>
                    <a:pt x="192" y="339"/>
                  </a:lnTo>
                  <a:lnTo>
                    <a:pt x="193" y="333"/>
                  </a:lnTo>
                  <a:lnTo>
                    <a:pt x="195" y="326"/>
                  </a:lnTo>
                  <a:lnTo>
                    <a:pt x="199" y="315"/>
                  </a:lnTo>
                  <a:lnTo>
                    <a:pt x="205" y="302"/>
                  </a:lnTo>
                  <a:lnTo>
                    <a:pt x="213" y="286"/>
                  </a:lnTo>
                  <a:lnTo>
                    <a:pt x="224" y="268"/>
                  </a:lnTo>
                  <a:lnTo>
                    <a:pt x="235" y="250"/>
                  </a:lnTo>
                  <a:lnTo>
                    <a:pt x="247" y="231"/>
                  </a:lnTo>
                  <a:lnTo>
                    <a:pt x="260" y="212"/>
                  </a:lnTo>
                  <a:lnTo>
                    <a:pt x="275" y="193"/>
                  </a:lnTo>
                  <a:lnTo>
                    <a:pt x="289" y="174"/>
                  </a:lnTo>
                  <a:lnTo>
                    <a:pt x="303" y="157"/>
                  </a:lnTo>
                  <a:lnTo>
                    <a:pt x="318" y="142"/>
                  </a:lnTo>
                  <a:lnTo>
                    <a:pt x="333" y="127"/>
                  </a:lnTo>
                  <a:lnTo>
                    <a:pt x="346" y="116"/>
                  </a:lnTo>
                  <a:lnTo>
                    <a:pt x="359" y="107"/>
                  </a:lnTo>
                  <a:lnTo>
                    <a:pt x="365" y="104"/>
                  </a:lnTo>
                  <a:lnTo>
                    <a:pt x="372" y="102"/>
                  </a:lnTo>
                  <a:lnTo>
                    <a:pt x="377" y="101"/>
                  </a:lnTo>
                  <a:lnTo>
                    <a:pt x="383" y="100"/>
                  </a:lnTo>
                  <a:lnTo>
                    <a:pt x="427" y="50"/>
                  </a:lnTo>
                  <a:lnTo>
                    <a:pt x="373" y="0"/>
                  </a:lnTo>
                  <a:lnTo>
                    <a:pt x="359" y="1"/>
                  </a:lnTo>
                  <a:lnTo>
                    <a:pt x="345" y="3"/>
                  </a:lnTo>
                  <a:lnTo>
                    <a:pt x="331" y="6"/>
                  </a:lnTo>
                  <a:lnTo>
                    <a:pt x="316" y="11"/>
                  </a:lnTo>
                  <a:lnTo>
                    <a:pt x="301" y="17"/>
                  </a:lnTo>
                  <a:lnTo>
                    <a:pt x="286" y="23"/>
                  </a:lnTo>
                  <a:lnTo>
                    <a:pt x="272" y="31"/>
                  </a:lnTo>
                  <a:lnTo>
                    <a:pt x="256" y="41"/>
                  </a:lnTo>
                  <a:lnTo>
                    <a:pt x="241" y="50"/>
                  </a:lnTo>
                  <a:lnTo>
                    <a:pt x="226" y="61"/>
                  </a:lnTo>
                  <a:lnTo>
                    <a:pt x="210" y="72"/>
                  </a:lnTo>
                  <a:lnTo>
                    <a:pt x="196" y="83"/>
                  </a:lnTo>
                  <a:lnTo>
                    <a:pt x="167" y="109"/>
                  </a:lnTo>
                  <a:lnTo>
                    <a:pt x="139" y="137"/>
                  </a:lnTo>
                  <a:lnTo>
                    <a:pt x="112" y="165"/>
                  </a:lnTo>
                  <a:lnTo>
                    <a:pt x="88" y="194"/>
                  </a:lnTo>
                  <a:lnTo>
                    <a:pt x="66" y="222"/>
                  </a:lnTo>
                  <a:lnTo>
                    <a:pt x="45" y="251"/>
                  </a:lnTo>
                  <a:lnTo>
                    <a:pt x="37" y="264"/>
                  </a:lnTo>
                  <a:lnTo>
                    <a:pt x="29" y="278"/>
                  </a:lnTo>
                  <a:lnTo>
                    <a:pt x="22" y="291"/>
                  </a:lnTo>
                  <a:lnTo>
                    <a:pt x="16" y="303"/>
                  </a:lnTo>
                  <a:lnTo>
                    <a:pt x="10" y="315"/>
                  </a:lnTo>
                  <a:lnTo>
                    <a:pt x="6" y="326"/>
                  </a:lnTo>
                  <a:lnTo>
                    <a:pt x="3" y="337"/>
                  </a:lnTo>
                  <a:lnTo>
                    <a:pt x="1" y="346"/>
                  </a:lnTo>
                  <a:lnTo>
                    <a:pt x="0" y="356"/>
                  </a:lnTo>
                  <a:lnTo>
                    <a:pt x="0" y="365"/>
                  </a:lnTo>
                  <a:lnTo>
                    <a:pt x="1" y="374"/>
                  </a:lnTo>
                  <a:lnTo>
                    <a:pt x="4" y="385"/>
                  </a:lnTo>
                  <a:lnTo>
                    <a:pt x="7" y="394"/>
                  </a:lnTo>
                  <a:lnTo>
                    <a:pt x="13" y="403"/>
                  </a:lnTo>
                  <a:lnTo>
                    <a:pt x="19" y="412"/>
                  </a:lnTo>
                  <a:lnTo>
                    <a:pt x="26" y="420"/>
                  </a:lnTo>
                  <a:lnTo>
                    <a:pt x="33" y="429"/>
                  </a:lnTo>
                  <a:lnTo>
                    <a:pt x="42" y="437"/>
                  </a:lnTo>
                  <a:lnTo>
                    <a:pt x="51" y="445"/>
                  </a:lnTo>
                  <a:lnTo>
                    <a:pt x="61" y="452"/>
                  </a:lnTo>
                  <a:lnTo>
                    <a:pt x="72" y="459"/>
                  </a:lnTo>
                  <a:lnTo>
                    <a:pt x="83" y="465"/>
                  </a:lnTo>
                  <a:lnTo>
                    <a:pt x="94" y="471"/>
                  </a:lnTo>
                  <a:lnTo>
                    <a:pt x="106" y="476"/>
                  </a:lnTo>
                  <a:lnTo>
                    <a:pt x="119" y="482"/>
                  </a:lnTo>
                  <a:lnTo>
                    <a:pt x="131" y="486"/>
                  </a:lnTo>
                  <a:lnTo>
                    <a:pt x="144" y="490"/>
                  </a:lnTo>
                  <a:lnTo>
                    <a:pt x="156" y="492"/>
                  </a:lnTo>
                  <a:lnTo>
                    <a:pt x="169" y="494"/>
                  </a:lnTo>
                  <a:lnTo>
                    <a:pt x="181" y="496"/>
                  </a:lnTo>
                  <a:lnTo>
                    <a:pt x="193" y="496"/>
                  </a:lnTo>
                  <a:lnTo>
                    <a:pt x="204" y="496"/>
                  </a:lnTo>
                  <a:lnTo>
                    <a:pt x="262" y="437"/>
                  </a:lnTo>
                  <a:lnTo>
                    <a:pt x="222" y="3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799"/>
            </a:p>
          </p:txBody>
        </p:sp>
        <p:sp>
          <p:nvSpPr>
            <p:cNvPr id="19" name="Freeform 46"/>
            <p:cNvSpPr>
              <a:spLocks/>
            </p:cNvSpPr>
            <p:nvPr userDrawn="1"/>
          </p:nvSpPr>
          <p:spPr bwMode="auto">
            <a:xfrm>
              <a:off x="7208" y="606"/>
              <a:ext cx="34" cy="28"/>
            </a:xfrm>
            <a:custGeom>
              <a:avLst/>
              <a:gdLst>
                <a:gd name="T0" fmla="*/ 217 w 410"/>
                <a:gd name="T1" fmla="*/ 96 h 335"/>
                <a:gd name="T2" fmla="*/ 233 w 410"/>
                <a:gd name="T3" fmla="*/ 100 h 335"/>
                <a:gd name="T4" fmla="*/ 248 w 410"/>
                <a:gd name="T5" fmla="*/ 107 h 335"/>
                <a:gd name="T6" fmla="*/ 258 w 410"/>
                <a:gd name="T7" fmla="*/ 117 h 335"/>
                <a:gd name="T8" fmla="*/ 264 w 410"/>
                <a:gd name="T9" fmla="*/ 129 h 335"/>
                <a:gd name="T10" fmla="*/ 265 w 410"/>
                <a:gd name="T11" fmla="*/ 141 h 335"/>
                <a:gd name="T12" fmla="*/ 263 w 410"/>
                <a:gd name="T13" fmla="*/ 155 h 335"/>
                <a:gd name="T14" fmla="*/ 256 w 410"/>
                <a:gd name="T15" fmla="*/ 169 h 335"/>
                <a:gd name="T16" fmla="*/ 245 w 410"/>
                <a:gd name="T17" fmla="*/ 183 h 335"/>
                <a:gd name="T18" fmla="*/ 227 w 410"/>
                <a:gd name="T19" fmla="*/ 199 h 335"/>
                <a:gd name="T20" fmla="*/ 208 w 410"/>
                <a:gd name="T21" fmla="*/ 211 h 335"/>
                <a:gd name="T22" fmla="*/ 185 w 410"/>
                <a:gd name="T23" fmla="*/ 221 h 335"/>
                <a:gd name="T24" fmla="*/ 151 w 410"/>
                <a:gd name="T25" fmla="*/ 233 h 335"/>
                <a:gd name="T26" fmla="*/ 107 w 410"/>
                <a:gd name="T27" fmla="*/ 245 h 335"/>
                <a:gd name="T28" fmla="*/ 81 w 410"/>
                <a:gd name="T29" fmla="*/ 249 h 335"/>
                <a:gd name="T30" fmla="*/ 112 w 410"/>
                <a:gd name="T31" fmla="*/ 335 h 335"/>
                <a:gd name="T32" fmla="*/ 144 w 410"/>
                <a:gd name="T33" fmla="*/ 331 h 335"/>
                <a:gd name="T34" fmla="*/ 189 w 410"/>
                <a:gd name="T35" fmla="*/ 321 h 335"/>
                <a:gd name="T36" fmla="*/ 232 w 410"/>
                <a:gd name="T37" fmla="*/ 308 h 335"/>
                <a:gd name="T38" fmla="*/ 275 w 410"/>
                <a:gd name="T39" fmla="*/ 292 h 335"/>
                <a:gd name="T40" fmla="*/ 315 w 410"/>
                <a:gd name="T41" fmla="*/ 273 h 335"/>
                <a:gd name="T42" fmla="*/ 349 w 410"/>
                <a:gd name="T43" fmla="*/ 253 h 335"/>
                <a:gd name="T44" fmla="*/ 376 w 410"/>
                <a:gd name="T45" fmla="*/ 232 h 335"/>
                <a:gd name="T46" fmla="*/ 395 w 410"/>
                <a:gd name="T47" fmla="*/ 212 h 335"/>
                <a:gd name="T48" fmla="*/ 404 w 410"/>
                <a:gd name="T49" fmla="*/ 194 h 335"/>
                <a:gd name="T50" fmla="*/ 408 w 410"/>
                <a:gd name="T51" fmla="*/ 177 h 335"/>
                <a:gd name="T52" fmla="*/ 410 w 410"/>
                <a:gd name="T53" fmla="*/ 162 h 335"/>
                <a:gd name="T54" fmla="*/ 409 w 410"/>
                <a:gd name="T55" fmla="*/ 147 h 335"/>
                <a:gd name="T56" fmla="*/ 405 w 410"/>
                <a:gd name="T57" fmla="*/ 126 h 335"/>
                <a:gd name="T58" fmla="*/ 395 w 410"/>
                <a:gd name="T59" fmla="*/ 103 h 335"/>
                <a:gd name="T60" fmla="*/ 381 w 410"/>
                <a:gd name="T61" fmla="*/ 83 h 335"/>
                <a:gd name="T62" fmla="*/ 365 w 410"/>
                <a:gd name="T63" fmla="*/ 64 h 335"/>
                <a:gd name="T64" fmla="*/ 346 w 410"/>
                <a:gd name="T65" fmla="*/ 48 h 335"/>
                <a:gd name="T66" fmla="*/ 323 w 410"/>
                <a:gd name="T67" fmla="*/ 32 h 335"/>
                <a:gd name="T68" fmla="*/ 301 w 410"/>
                <a:gd name="T69" fmla="*/ 20 h 335"/>
                <a:gd name="T70" fmla="*/ 276 w 410"/>
                <a:gd name="T71" fmla="*/ 11 h 335"/>
                <a:gd name="T72" fmla="*/ 251 w 410"/>
                <a:gd name="T73" fmla="*/ 4 h 335"/>
                <a:gd name="T74" fmla="*/ 225 w 410"/>
                <a:gd name="T75" fmla="*/ 1 h 335"/>
                <a:gd name="T76" fmla="*/ 162 w 410"/>
                <a:gd name="T77" fmla="*/ 56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10" h="335">
                  <a:moveTo>
                    <a:pt x="209" y="96"/>
                  </a:moveTo>
                  <a:lnTo>
                    <a:pt x="217" y="96"/>
                  </a:lnTo>
                  <a:lnTo>
                    <a:pt x="226" y="98"/>
                  </a:lnTo>
                  <a:lnTo>
                    <a:pt x="233" y="100"/>
                  </a:lnTo>
                  <a:lnTo>
                    <a:pt x="241" y="103"/>
                  </a:lnTo>
                  <a:lnTo>
                    <a:pt x="248" y="107"/>
                  </a:lnTo>
                  <a:lnTo>
                    <a:pt x="253" y="111"/>
                  </a:lnTo>
                  <a:lnTo>
                    <a:pt x="258" y="117"/>
                  </a:lnTo>
                  <a:lnTo>
                    <a:pt x="261" y="123"/>
                  </a:lnTo>
                  <a:lnTo>
                    <a:pt x="264" y="129"/>
                  </a:lnTo>
                  <a:lnTo>
                    <a:pt x="265" y="135"/>
                  </a:lnTo>
                  <a:lnTo>
                    <a:pt x="265" y="141"/>
                  </a:lnTo>
                  <a:lnTo>
                    <a:pt x="264" y="148"/>
                  </a:lnTo>
                  <a:lnTo>
                    <a:pt x="263" y="155"/>
                  </a:lnTo>
                  <a:lnTo>
                    <a:pt x="260" y="162"/>
                  </a:lnTo>
                  <a:lnTo>
                    <a:pt x="256" y="169"/>
                  </a:lnTo>
                  <a:lnTo>
                    <a:pt x="252" y="175"/>
                  </a:lnTo>
                  <a:lnTo>
                    <a:pt x="245" y="183"/>
                  </a:lnTo>
                  <a:lnTo>
                    <a:pt x="236" y="192"/>
                  </a:lnTo>
                  <a:lnTo>
                    <a:pt x="227" y="199"/>
                  </a:lnTo>
                  <a:lnTo>
                    <a:pt x="218" y="205"/>
                  </a:lnTo>
                  <a:lnTo>
                    <a:pt x="208" y="211"/>
                  </a:lnTo>
                  <a:lnTo>
                    <a:pt x="197" y="216"/>
                  </a:lnTo>
                  <a:lnTo>
                    <a:pt x="185" y="221"/>
                  </a:lnTo>
                  <a:lnTo>
                    <a:pt x="174" y="226"/>
                  </a:lnTo>
                  <a:lnTo>
                    <a:pt x="151" y="233"/>
                  </a:lnTo>
                  <a:lnTo>
                    <a:pt x="128" y="239"/>
                  </a:lnTo>
                  <a:lnTo>
                    <a:pt x="107" y="245"/>
                  </a:lnTo>
                  <a:lnTo>
                    <a:pt x="88" y="248"/>
                  </a:lnTo>
                  <a:lnTo>
                    <a:pt x="81" y="249"/>
                  </a:lnTo>
                  <a:lnTo>
                    <a:pt x="0" y="328"/>
                  </a:lnTo>
                  <a:lnTo>
                    <a:pt x="112" y="335"/>
                  </a:lnTo>
                  <a:lnTo>
                    <a:pt x="121" y="334"/>
                  </a:lnTo>
                  <a:lnTo>
                    <a:pt x="144" y="331"/>
                  </a:lnTo>
                  <a:lnTo>
                    <a:pt x="165" y="326"/>
                  </a:lnTo>
                  <a:lnTo>
                    <a:pt x="189" y="321"/>
                  </a:lnTo>
                  <a:lnTo>
                    <a:pt x="211" y="315"/>
                  </a:lnTo>
                  <a:lnTo>
                    <a:pt x="232" y="308"/>
                  </a:lnTo>
                  <a:lnTo>
                    <a:pt x="255" y="300"/>
                  </a:lnTo>
                  <a:lnTo>
                    <a:pt x="275" y="292"/>
                  </a:lnTo>
                  <a:lnTo>
                    <a:pt x="296" y="282"/>
                  </a:lnTo>
                  <a:lnTo>
                    <a:pt x="315" y="273"/>
                  </a:lnTo>
                  <a:lnTo>
                    <a:pt x="332" y="263"/>
                  </a:lnTo>
                  <a:lnTo>
                    <a:pt x="349" y="253"/>
                  </a:lnTo>
                  <a:lnTo>
                    <a:pt x="363" y="243"/>
                  </a:lnTo>
                  <a:lnTo>
                    <a:pt x="376" y="232"/>
                  </a:lnTo>
                  <a:lnTo>
                    <a:pt x="386" y="222"/>
                  </a:lnTo>
                  <a:lnTo>
                    <a:pt x="395" y="212"/>
                  </a:lnTo>
                  <a:lnTo>
                    <a:pt x="400" y="203"/>
                  </a:lnTo>
                  <a:lnTo>
                    <a:pt x="404" y="194"/>
                  </a:lnTo>
                  <a:lnTo>
                    <a:pt x="406" y="185"/>
                  </a:lnTo>
                  <a:lnTo>
                    <a:pt x="408" y="177"/>
                  </a:lnTo>
                  <a:lnTo>
                    <a:pt x="409" y="169"/>
                  </a:lnTo>
                  <a:lnTo>
                    <a:pt x="410" y="162"/>
                  </a:lnTo>
                  <a:lnTo>
                    <a:pt x="409" y="154"/>
                  </a:lnTo>
                  <a:lnTo>
                    <a:pt x="409" y="147"/>
                  </a:lnTo>
                  <a:lnTo>
                    <a:pt x="408" y="139"/>
                  </a:lnTo>
                  <a:lnTo>
                    <a:pt x="405" y="126"/>
                  </a:lnTo>
                  <a:lnTo>
                    <a:pt x="400" y="114"/>
                  </a:lnTo>
                  <a:lnTo>
                    <a:pt x="395" y="103"/>
                  </a:lnTo>
                  <a:lnTo>
                    <a:pt x="388" y="93"/>
                  </a:lnTo>
                  <a:lnTo>
                    <a:pt x="381" y="83"/>
                  </a:lnTo>
                  <a:lnTo>
                    <a:pt x="373" y="73"/>
                  </a:lnTo>
                  <a:lnTo>
                    <a:pt x="365" y="64"/>
                  </a:lnTo>
                  <a:lnTo>
                    <a:pt x="355" y="56"/>
                  </a:lnTo>
                  <a:lnTo>
                    <a:pt x="346" y="48"/>
                  </a:lnTo>
                  <a:lnTo>
                    <a:pt x="334" y="39"/>
                  </a:lnTo>
                  <a:lnTo>
                    <a:pt x="323" y="32"/>
                  </a:lnTo>
                  <a:lnTo>
                    <a:pt x="312" y="26"/>
                  </a:lnTo>
                  <a:lnTo>
                    <a:pt x="301" y="20"/>
                  </a:lnTo>
                  <a:lnTo>
                    <a:pt x="288" y="15"/>
                  </a:lnTo>
                  <a:lnTo>
                    <a:pt x="276" y="11"/>
                  </a:lnTo>
                  <a:lnTo>
                    <a:pt x="263" y="7"/>
                  </a:lnTo>
                  <a:lnTo>
                    <a:pt x="251" y="4"/>
                  </a:lnTo>
                  <a:lnTo>
                    <a:pt x="239" y="2"/>
                  </a:lnTo>
                  <a:lnTo>
                    <a:pt x="225" y="1"/>
                  </a:lnTo>
                  <a:lnTo>
                    <a:pt x="213" y="0"/>
                  </a:lnTo>
                  <a:lnTo>
                    <a:pt x="162" y="56"/>
                  </a:lnTo>
                  <a:lnTo>
                    <a:pt x="209" y="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799"/>
            </a:p>
          </p:txBody>
        </p:sp>
        <p:sp>
          <p:nvSpPr>
            <p:cNvPr id="20" name="Freeform 47"/>
            <p:cNvSpPr>
              <a:spLocks/>
            </p:cNvSpPr>
            <p:nvPr userDrawn="1"/>
          </p:nvSpPr>
          <p:spPr bwMode="auto">
            <a:xfrm>
              <a:off x="7156" y="565"/>
              <a:ext cx="109" cy="121"/>
            </a:xfrm>
            <a:custGeom>
              <a:avLst/>
              <a:gdLst>
                <a:gd name="T0" fmla="*/ 802 w 1307"/>
                <a:gd name="T1" fmla="*/ 593 h 1456"/>
                <a:gd name="T2" fmla="*/ 746 w 1307"/>
                <a:gd name="T3" fmla="*/ 629 h 1456"/>
                <a:gd name="T4" fmla="*/ 713 w 1307"/>
                <a:gd name="T5" fmla="*/ 692 h 1456"/>
                <a:gd name="T6" fmla="*/ 748 w 1307"/>
                <a:gd name="T7" fmla="*/ 832 h 1456"/>
                <a:gd name="T8" fmla="*/ 838 w 1307"/>
                <a:gd name="T9" fmla="*/ 916 h 1456"/>
                <a:gd name="T10" fmla="*/ 970 w 1307"/>
                <a:gd name="T11" fmla="*/ 963 h 1456"/>
                <a:gd name="T12" fmla="*/ 1127 w 1307"/>
                <a:gd name="T13" fmla="*/ 971 h 1456"/>
                <a:gd name="T14" fmla="*/ 1282 w 1307"/>
                <a:gd name="T15" fmla="*/ 944 h 1456"/>
                <a:gd name="T16" fmla="*/ 1306 w 1307"/>
                <a:gd name="T17" fmla="*/ 948 h 1456"/>
                <a:gd name="T18" fmla="*/ 1299 w 1307"/>
                <a:gd name="T19" fmla="*/ 972 h 1456"/>
                <a:gd name="T20" fmla="*/ 1255 w 1307"/>
                <a:gd name="T21" fmla="*/ 1007 h 1456"/>
                <a:gd name="T22" fmla="*/ 1166 w 1307"/>
                <a:gd name="T23" fmla="*/ 1042 h 1456"/>
                <a:gd name="T24" fmla="*/ 1051 w 1307"/>
                <a:gd name="T25" fmla="*/ 1057 h 1456"/>
                <a:gd name="T26" fmla="*/ 851 w 1307"/>
                <a:gd name="T27" fmla="*/ 1032 h 1456"/>
                <a:gd name="T28" fmla="*/ 687 w 1307"/>
                <a:gd name="T29" fmla="*/ 959 h 1456"/>
                <a:gd name="T30" fmla="*/ 585 w 1307"/>
                <a:gd name="T31" fmla="*/ 864 h 1456"/>
                <a:gd name="T32" fmla="*/ 547 w 1307"/>
                <a:gd name="T33" fmla="*/ 796 h 1456"/>
                <a:gd name="T34" fmla="*/ 533 w 1307"/>
                <a:gd name="T35" fmla="*/ 728 h 1456"/>
                <a:gd name="T36" fmla="*/ 471 w 1307"/>
                <a:gd name="T37" fmla="*/ 717 h 1456"/>
                <a:gd name="T38" fmla="*/ 295 w 1307"/>
                <a:gd name="T39" fmla="*/ 760 h 1456"/>
                <a:gd name="T40" fmla="*/ 263 w 1307"/>
                <a:gd name="T41" fmla="*/ 950 h 1456"/>
                <a:gd name="T42" fmla="*/ 242 w 1307"/>
                <a:gd name="T43" fmla="*/ 1207 h 1456"/>
                <a:gd name="T44" fmla="*/ 249 w 1307"/>
                <a:gd name="T45" fmla="*/ 1425 h 1456"/>
                <a:gd name="T46" fmla="*/ 235 w 1307"/>
                <a:gd name="T47" fmla="*/ 1455 h 1456"/>
                <a:gd name="T48" fmla="*/ 183 w 1307"/>
                <a:gd name="T49" fmla="*/ 1441 h 1456"/>
                <a:gd name="T50" fmla="*/ 132 w 1307"/>
                <a:gd name="T51" fmla="*/ 1388 h 1456"/>
                <a:gd name="T52" fmla="*/ 101 w 1307"/>
                <a:gd name="T53" fmla="*/ 1291 h 1456"/>
                <a:gd name="T54" fmla="*/ 98 w 1307"/>
                <a:gd name="T55" fmla="*/ 1045 h 1456"/>
                <a:gd name="T56" fmla="*/ 123 w 1307"/>
                <a:gd name="T57" fmla="*/ 785 h 1456"/>
                <a:gd name="T58" fmla="*/ 59 w 1307"/>
                <a:gd name="T59" fmla="*/ 774 h 1456"/>
                <a:gd name="T60" fmla="*/ 29 w 1307"/>
                <a:gd name="T61" fmla="*/ 747 h 1456"/>
                <a:gd name="T62" fmla="*/ 0 w 1307"/>
                <a:gd name="T63" fmla="*/ 679 h 1456"/>
                <a:gd name="T64" fmla="*/ 21 w 1307"/>
                <a:gd name="T65" fmla="*/ 654 h 1456"/>
                <a:gd name="T66" fmla="*/ 95 w 1307"/>
                <a:gd name="T67" fmla="*/ 659 h 1456"/>
                <a:gd name="T68" fmla="*/ 174 w 1307"/>
                <a:gd name="T69" fmla="*/ 563 h 1456"/>
                <a:gd name="T70" fmla="*/ 246 w 1307"/>
                <a:gd name="T71" fmla="*/ 312 h 1456"/>
                <a:gd name="T72" fmla="*/ 332 w 1307"/>
                <a:gd name="T73" fmla="*/ 113 h 1456"/>
                <a:gd name="T74" fmla="*/ 407 w 1307"/>
                <a:gd name="T75" fmla="*/ 15 h 1456"/>
                <a:gd name="T76" fmla="*/ 488 w 1307"/>
                <a:gd name="T77" fmla="*/ 3 h 1456"/>
                <a:gd name="T78" fmla="*/ 569 w 1307"/>
                <a:gd name="T79" fmla="*/ 39 h 1456"/>
                <a:gd name="T80" fmla="*/ 619 w 1307"/>
                <a:gd name="T81" fmla="*/ 95 h 1456"/>
                <a:gd name="T82" fmla="*/ 634 w 1307"/>
                <a:gd name="T83" fmla="*/ 156 h 1456"/>
                <a:gd name="T84" fmla="*/ 621 w 1307"/>
                <a:gd name="T85" fmla="*/ 200 h 1456"/>
                <a:gd name="T86" fmla="*/ 598 w 1307"/>
                <a:gd name="T87" fmla="*/ 214 h 1456"/>
                <a:gd name="T88" fmla="*/ 578 w 1307"/>
                <a:gd name="T89" fmla="*/ 195 h 1456"/>
                <a:gd name="T90" fmla="*/ 535 w 1307"/>
                <a:gd name="T91" fmla="*/ 146 h 1456"/>
                <a:gd name="T92" fmla="*/ 494 w 1307"/>
                <a:gd name="T93" fmla="*/ 149 h 1456"/>
                <a:gd name="T94" fmla="*/ 451 w 1307"/>
                <a:gd name="T95" fmla="*/ 206 h 1456"/>
                <a:gd name="T96" fmla="*/ 345 w 1307"/>
                <a:gd name="T97" fmla="*/ 519 h 1456"/>
                <a:gd name="T98" fmla="*/ 388 w 1307"/>
                <a:gd name="T99" fmla="*/ 638 h 1456"/>
                <a:gd name="T100" fmla="*/ 594 w 1307"/>
                <a:gd name="T101" fmla="*/ 595 h 1456"/>
                <a:gd name="T102" fmla="*/ 650 w 1307"/>
                <a:gd name="T103" fmla="*/ 551 h 1456"/>
                <a:gd name="T104" fmla="*/ 746 w 1307"/>
                <a:gd name="T105" fmla="*/ 506 h 1456"/>
                <a:gd name="T106" fmla="*/ 844 w 1307"/>
                <a:gd name="T107" fmla="*/ 489 h 1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7" h="1456">
                  <a:moveTo>
                    <a:pt x="840" y="585"/>
                  </a:moveTo>
                  <a:lnTo>
                    <a:pt x="833" y="585"/>
                  </a:lnTo>
                  <a:lnTo>
                    <a:pt x="826" y="586"/>
                  </a:lnTo>
                  <a:lnTo>
                    <a:pt x="820" y="587"/>
                  </a:lnTo>
                  <a:lnTo>
                    <a:pt x="812" y="589"/>
                  </a:lnTo>
                  <a:lnTo>
                    <a:pt x="802" y="593"/>
                  </a:lnTo>
                  <a:lnTo>
                    <a:pt x="792" y="597"/>
                  </a:lnTo>
                  <a:lnTo>
                    <a:pt x="783" y="602"/>
                  </a:lnTo>
                  <a:lnTo>
                    <a:pt x="773" y="608"/>
                  </a:lnTo>
                  <a:lnTo>
                    <a:pt x="763" y="615"/>
                  </a:lnTo>
                  <a:lnTo>
                    <a:pt x="755" y="622"/>
                  </a:lnTo>
                  <a:lnTo>
                    <a:pt x="746" y="629"/>
                  </a:lnTo>
                  <a:lnTo>
                    <a:pt x="739" y="639"/>
                  </a:lnTo>
                  <a:lnTo>
                    <a:pt x="732" y="648"/>
                  </a:lnTo>
                  <a:lnTo>
                    <a:pt x="726" y="658"/>
                  </a:lnTo>
                  <a:lnTo>
                    <a:pt x="721" y="668"/>
                  </a:lnTo>
                  <a:lnTo>
                    <a:pt x="717" y="679"/>
                  </a:lnTo>
                  <a:lnTo>
                    <a:pt x="713" y="692"/>
                  </a:lnTo>
                  <a:lnTo>
                    <a:pt x="711" y="704"/>
                  </a:lnTo>
                  <a:lnTo>
                    <a:pt x="711" y="717"/>
                  </a:lnTo>
                  <a:lnTo>
                    <a:pt x="711" y="732"/>
                  </a:lnTo>
                  <a:lnTo>
                    <a:pt x="712" y="738"/>
                  </a:lnTo>
                  <a:lnTo>
                    <a:pt x="743" y="824"/>
                  </a:lnTo>
                  <a:lnTo>
                    <a:pt x="748" y="832"/>
                  </a:lnTo>
                  <a:lnTo>
                    <a:pt x="759" y="848"/>
                  </a:lnTo>
                  <a:lnTo>
                    <a:pt x="773" y="863"/>
                  </a:lnTo>
                  <a:lnTo>
                    <a:pt x="787" y="879"/>
                  </a:lnTo>
                  <a:lnTo>
                    <a:pt x="803" y="892"/>
                  </a:lnTo>
                  <a:lnTo>
                    <a:pt x="820" y="904"/>
                  </a:lnTo>
                  <a:lnTo>
                    <a:pt x="838" y="916"/>
                  </a:lnTo>
                  <a:lnTo>
                    <a:pt x="857" y="926"/>
                  </a:lnTo>
                  <a:lnTo>
                    <a:pt x="878" y="936"/>
                  </a:lnTo>
                  <a:lnTo>
                    <a:pt x="899" y="945"/>
                  </a:lnTo>
                  <a:lnTo>
                    <a:pt x="922" y="952"/>
                  </a:lnTo>
                  <a:lnTo>
                    <a:pt x="946" y="958"/>
                  </a:lnTo>
                  <a:lnTo>
                    <a:pt x="970" y="963"/>
                  </a:lnTo>
                  <a:lnTo>
                    <a:pt x="996" y="967"/>
                  </a:lnTo>
                  <a:lnTo>
                    <a:pt x="1021" y="970"/>
                  </a:lnTo>
                  <a:lnTo>
                    <a:pt x="1049" y="972"/>
                  </a:lnTo>
                  <a:lnTo>
                    <a:pt x="1077" y="973"/>
                  </a:lnTo>
                  <a:lnTo>
                    <a:pt x="1102" y="972"/>
                  </a:lnTo>
                  <a:lnTo>
                    <a:pt x="1127" y="971"/>
                  </a:lnTo>
                  <a:lnTo>
                    <a:pt x="1152" y="968"/>
                  </a:lnTo>
                  <a:lnTo>
                    <a:pt x="1178" y="965"/>
                  </a:lnTo>
                  <a:lnTo>
                    <a:pt x="1204" y="961"/>
                  </a:lnTo>
                  <a:lnTo>
                    <a:pt x="1230" y="956"/>
                  </a:lnTo>
                  <a:lnTo>
                    <a:pt x="1255" y="950"/>
                  </a:lnTo>
                  <a:lnTo>
                    <a:pt x="1282" y="944"/>
                  </a:lnTo>
                  <a:lnTo>
                    <a:pt x="1291" y="942"/>
                  </a:lnTo>
                  <a:lnTo>
                    <a:pt x="1298" y="942"/>
                  </a:lnTo>
                  <a:lnTo>
                    <a:pt x="1301" y="943"/>
                  </a:lnTo>
                  <a:lnTo>
                    <a:pt x="1303" y="944"/>
                  </a:lnTo>
                  <a:lnTo>
                    <a:pt x="1305" y="945"/>
                  </a:lnTo>
                  <a:lnTo>
                    <a:pt x="1306" y="948"/>
                  </a:lnTo>
                  <a:lnTo>
                    <a:pt x="1307" y="951"/>
                  </a:lnTo>
                  <a:lnTo>
                    <a:pt x="1307" y="954"/>
                  </a:lnTo>
                  <a:lnTo>
                    <a:pt x="1306" y="958"/>
                  </a:lnTo>
                  <a:lnTo>
                    <a:pt x="1305" y="963"/>
                  </a:lnTo>
                  <a:lnTo>
                    <a:pt x="1302" y="967"/>
                  </a:lnTo>
                  <a:lnTo>
                    <a:pt x="1299" y="972"/>
                  </a:lnTo>
                  <a:lnTo>
                    <a:pt x="1295" y="978"/>
                  </a:lnTo>
                  <a:lnTo>
                    <a:pt x="1291" y="983"/>
                  </a:lnTo>
                  <a:lnTo>
                    <a:pt x="1284" y="989"/>
                  </a:lnTo>
                  <a:lnTo>
                    <a:pt x="1275" y="995"/>
                  </a:lnTo>
                  <a:lnTo>
                    <a:pt x="1265" y="1001"/>
                  </a:lnTo>
                  <a:lnTo>
                    <a:pt x="1255" y="1007"/>
                  </a:lnTo>
                  <a:lnTo>
                    <a:pt x="1243" y="1013"/>
                  </a:lnTo>
                  <a:lnTo>
                    <a:pt x="1230" y="1019"/>
                  </a:lnTo>
                  <a:lnTo>
                    <a:pt x="1215" y="1025"/>
                  </a:lnTo>
                  <a:lnTo>
                    <a:pt x="1200" y="1032"/>
                  </a:lnTo>
                  <a:lnTo>
                    <a:pt x="1184" y="1037"/>
                  </a:lnTo>
                  <a:lnTo>
                    <a:pt x="1166" y="1042"/>
                  </a:lnTo>
                  <a:lnTo>
                    <a:pt x="1149" y="1046"/>
                  </a:lnTo>
                  <a:lnTo>
                    <a:pt x="1131" y="1050"/>
                  </a:lnTo>
                  <a:lnTo>
                    <a:pt x="1111" y="1053"/>
                  </a:lnTo>
                  <a:lnTo>
                    <a:pt x="1092" y="1055"/>
                  </a:lnTo>
                  <a:lnTo>
                    <a:pt x="1071" y="1056"/>
                  </a:lnTo>
                  <a:lnTo>
                    <a:pt x="1051" y="1057"/>
                  </a:lnTo>
                  <a:lnTo>
                    <a:pt x="1015" y="1056"/>
                  </a:lnTo>
                  <a:lnTo>
                    <a:pt x="981" y="1054"/>
                  </a:lnTo>
                  <a:lnTo>
                    <a:pt x="947" y="1050"/>
                  </a:lnTo>
                  <a:lnTo>
                    <a:pt x="914" y="1046"/>
                  </a:lnTo>
                  <a:lnTo>
                    <a:pt x="882" y="1039"/>
                  </a:lnTo>
                  <a:lnTo>
                    <a:pt x="851" y="1032"/>
                  </a:lnTo>
                  <a:lnTo>
                    <a:pt x="821" y="1022"/>
                  </a:lnTo>
                  <a:lnTo>
                    <a:pt x="792" y="1012"/>
                  </a:lnTo>
                  <a:lnTo>
                    <a:pt x="763" y="1001"/>
                  </a:lnTo>
                  <a:lnTo>
                    <a:pt x="737" y="988"/>
                  </a:lnTo>
                  <a:lnTo>
                    <a:pt x="710" y="974"/>
                  </a:lnTo>
                  <a:lnTo>
                    <a:pt x="687" y="959"/>
                  </a:lnTo>
                  <a:lnTo>
                    <a:pt x="663" y="943"/>
                  </a:lnTo>
                  <a:lnTo>
                    <a:pt x="642" y="925"/>
                  </a:lnTo>
                  <a:lnTo>
                    <a:pt x="622" y="906"/>
                  </a:lnTo>
                  <a:lnTo>
                    <a:pt x="603" y="887"/>
                  </a:lnTo>
                  <a:lnTo>
                    <a:pt x="594" y="875"/>
                  </a:lnTo>
                  <a:lnTo>
                    <a:pt x="585" y="864"/>
                  </a:lnTo>
                  <a:lnTo>
                    <a:pt x="577" y="853"/>
                  </a:lnTo>
                  <a:lnTo>
                    <a:pt x="570" y="842"/>
                  </a:lnTo>
                  <a:lnTo>
                    <a:pt x="562" y="831"/>
                  </a:lnTo>
                  <a:lnTo>
                    <a:pt x="557" y="819"/>
                  </a:lnTo>
                  <a:lnTo>
                    <a:pt x="551" y="808"/>
                  </a:lnTo>
                  <a:lnTo>
                    <a:pt x="547" y="796"/>
                  </a:lnTo>
                  <a:lnTo>
                    <a:pt x="543" y="785"/>
                  </a:lnTo>
                  <a:lnTo>
                    <a:pt x="539" y="773"/>
                  </a:lnTo>
                  <a:lnTo>
                    <a:pt x="537" y="762"/>
                  </a:lnTo>
                  <a:lnTo>
                    <a:pt x="535" y="751"/>
                  </a:lnTo>
                  <a:lnTo>
                    <a:pt x="534" y="740"/>
                  </a:lnTo>
                  <a:lnTo>
                    <a:pt x="533" y="728"/>
                  </a:lnTo>
                  <a:lnTo>
                    <a:pt x="533" y="718"/>
                  </a:lnTo>
                  <a:lnTo>
                    <a:pt x="534" y="707"/>
                  </a:lnTo>
                  <a:lnTo>
                    <a:pt x="535" y="699"/>
                  </a:lnTo>
                  <a:lnTo>
                    <a:pt x="527" y="701"/>
                  </a:lnTo>
                  <a:lnTo>
                    <a:pt x="499" y="709"/>
                  </a:lnTo>
                  <a:lnTo>
                    <a:pt x="471" y="717"/>
                  </a:lnTo>
                  <a:lnTo>
                    <a:pt x="442" y="725"/>
                  </a:lnTo>
                  <a:lnTo>
                    <a:pt x="413" y="733"/>
                  </a:lnTo>
                  <a:lnTo>
                    <a:pt x="383" y="740"/>
                  </a:lnTo>
                  <a:lnTo>
                    <a:pt x="353" y="747"/>
                  </a:lnTo>
                  <a:lnTo>
                    <a:pt x="325" y="754"/>
                  </a:lnTo>
                  <a:lnTo>
                    <a:pt x="295" y="760"/>
                  </a:lnTo>
                  <a:lnTo>
                    <a:pt x="292" y="761"/>
                  </a:lnTo>
                  <a:lnTo>
                    <a:pt x="291" y="764"/>
                  </a:lnTo>
                  <a:lnTo>
                    <a:pt x="283" y="811"/>
                  </a:lnTo>
                  <a:lnTo>
                    <a:pt x="275" y="858"/>
                  </a:lnTo>
                  <a:lnTo>
                    <a:pt x="269" y="904"/>
                  </a:lnTo>
                  <a:lnTo>
                    <a:pt x="263" y="950"/>
                  </a:lnTo>
                  <a:lnTo>
                    <a:pt x="258" y="995"/>
                  </a:lnTo>
                  <a:lnTo>
                    <a:pt x="252" y="1039"/>
                  </a:lnTo>
                  <a:lnTo>
                    <a:pt x="248" y="1083"/>
                  </a:lnTo>
                  <a:lnTo>
                    <a:pt x="245" y="1126"/>
                  </a:lnTo>
                  <a:lnTo>
                    <a:pt x="243" y="1167"/>
                  </a:lnTo>
                  <a:lnTo>
                    <a:pt x="242" y="1207"/>
                  </a:lnTo>
                  <a:lnTo>
                    <a:pt x="241" y="1247"/>
                  </a:lnTo>
                  <a:lnTo>
                    <a:pt x="241" y="1286"/>
                  </a:lnTo>
                  <a:lnTo>
                    <a:pt x="242" y="1323"/>
                  </a:lnTo>
                  <a:lnTo>
                    <a:pt x="243" y="1358"/>
                  </a:lnTo>
                  <a:lnTo>
                    <a:pt x="246" y="1392"/>
                  </a:lnTo>
                  <a:lnTo>
                    <a:pt x="249" y="1425"/>
                  </a:lnTo>
                  <a:lnTo>
                    <a:pt x="250" y="1433"/>
                  </a:lnTo>
                  <a:lnTo>
                    <a:pt x="249" y="1440"/>
                  </a:lnTo>
                  <a:lnTo>
                    <a:pt x="247" y="1446"/>
                  </a:lnTo>
                  <a:lnTo>
                    <a:pt x="245" y="1450"/>
                  </a:lnTo>
                  <a:lnTo>
                    <a:pt x="240" y="1454"/>
                  </a:lnTo>
                  <a:lnTo>
                    <a:pt x="235" y="1455"/>
                  </a:lnTo>
                  <a:lnTo>
                    <a:pt x="228" y="1456"/>
                  </a:lnTo>
                  <a:lnTo>
                    <a:pt x="221" y="1455"/>
                  </a:lnTo>
                  <a:lnTo>
                    <a:pt x="212" y="1453"/>
                  </a:lnTo>
                  <a:lnTo>
                    <a:pt x="202" y="1450"/>
                  </a:lnTo>
                  <a:lnTo>
                    <a:pt x="193" y="1446"/>
                  </a:lnTo>
                  <a:lnTo>
                    <a:pt x="183" y="1441"/>
                  </a:lnTo>
                  <a:lnTo>
                    <a:pt x="171" y="1434"/>
                  </a:lnTo>
                  <a:lnTo>
                    <a:pt x="158" y="1423"/>
                  </a:lnTo>
                  <a:lnTo>
                    <a:pt x="150" y="1415"/>
                  </a:lnTo>
                  <a:lnTo>
                    <a:pt x="144" y="1407"/>
                  </a:lnTo>
                  <a:lnTo>
                    <a:pt x="138" y="1398"/>
                  </a:lnTo>
                  <a:lnTo>
                    <a:pt x="132" y="1388"/>
                  </a:lnTo>
                  <a:lnTo>
                    <a:pt x="126" y="1376"/>
                  </a:lnTo>
                  <a:lnTo>
                    <a:pt x="120" y="1362"/>
                  </a:lnTo>
                  <a:lnTo>
                    <a:pt x="115" y="1347"/>
                  </a:lnTo>
                  <a:lnTo>
                    <a:pt x="110" y="1331"/>
                  </a:lnTo>
                  <a:lnTo>
                    <a:pt x="106" y="1311"/>
                  </a:lnTo>
                  <a:lnTo>
                    <a:pt x="101" y="1291"/>
                  </a:lnTo>
                  <a:lnTo>
                    <a:pt x="98" y="1268"/>
                  </a:lnTo>
                  <a:lnTo>
                    <a:pt x="96" y="1243"/>
                  </a:lnTo>
                  <a:lnTo>
                    <a:pt x="94" y="1201"/>
                  </a:lnTo>
                  <a:lnTo>
                    <a:pt x="94" y="1154"/>
                  </a:lnTo>
                  <a:lnTo>
                    <a:pt x="95" y="1101"/>
                  </a:lnTo>
                  <a:lnTo>
                    <a:pt x="98" y="1045"/>
                  </a:lnTo>
                  <a:lnTo>
                    <a:pt x="103" y="985"/>
                  </a:lnTo>
                  <a:lnTo>
                    <a:pt x="111" y="922"/>
                  </a:lnTo>
                  <a:lnTo>
                    <a:pt x="119" y="858"/>
                  </a:lnTo>
                  <a:lnTo>
                    <a:pt x="129" y="791"/>
                  </a:lnTo>
                  <a:lnTo>
                    <a:pt x="130" y="785"/>
                  </a:lnTo>
                  <a:lnTo>
                    <a:pt x="123" y="785"/>
                  </a:lnTo>
                  <a:lnTo>
                    <a:pt x="109" y="785"/>
                  </a:lnTo>
                  <a:lnTo>
                    <a:pt x="95" y="784"/>
                  </a:lnTo>
                  <a:lnTo>
                    <a:pt x="82" y="782"/>
                  </a:lnTo>
                  <a:lnTo>
                    <a:pt x="70" y="778"/>
                  </a:lnTo>
                  <a:lnTo>
                    <a:pt x="64" y="776"/>
                  </a:lnTo>
                  <a:lnTo>
                    <a:pt x="59" y="774"/>
                  </a:lnTo>
                  <a:lnTo>
                    <a:pt x="52" y="771"/>
                  </a:lnTo>
                  <a:lnTo>
                    <a:pt x="47" y="767"/>
                  </a:lnTo>
                  <a:lnTo>
                    <a:pt x="42" y="763"/>
                  </a:lnTo>
                  <a:lnTo>
                    <a:pt x="38" y="758"/>
                  </a:lnTo>
                  <a:lnTo>
                    <a:pt x="33" y="753"/>
                  </a:lnTo>
                  <a:lnTo>
                    <a:pt x="29" y="747"/>
                  </a:lnTo>
                  <a:lnTo>
                    <a:pt x="21" y="734"/>
                  </a:lnTo>
                  <a:lnTo>
                    <a:pt x="14" y="721"/>
                  </a:lnTo>
                  <a:lnTo>
                    <a:pt x="8" y="709"/>
                  </a:lnTo>
                  <a:lnTo>
                    <a:pt x="4" y="698"/>
                  </a:lnTo>
                  <a:lnTo>
                    <a:pt x="1" y="689"/>
                  </a:lnTo>
                  <a:lnTo>
                    <a:pt x="0" y="679"/>
                  </a:lnTo>
                  <a:lnTo>
                    <a:pt x="1" y="672"/>
                  </a:lnTo>
                  <a:lnTo>
                    <a:pt x="4" y="665"/>
                  </a:lnTo>
                  <a:lnTo>
                    <a:pt x="7" y="662"/>
                  </a:lnTo>
                  <a:lnTo>
                    <a:pt x="10" y="658"/>
                  </a:lnTo>
                  <a:lnTo>
                    <a:pt x="15" y="656"/>
                  </a:lnTo>
                  <a:lnTo>
                    <a:pt x="21" y="654"/>
                  </a:lnTo>
                  <a:lnTo>
                    <a:pt x="27" y="653"/>
                  </a:lnTo>
                  <a:lnTo>
                    <a:pt x="35" y="653"/>
                  </a:lnTo>
                  <a:lnTo>
                    <a:pt x="43" y="653"/>
                  </a:lnTo>
                  <a:lnTo>
                    <a:pt x="52" y="655"/>
                  </a:lnTo>
                  <a:lnTo>
                    <a:pt x="73" y="657"/>
                  </a:lnTo>
                  <a:lnTo>
                    <a:pt x="95" y="659"/>
                  </a:lnTo>
                  <a:lnTo>
                    <a:pt x="119" y="661"/>
                  </a:lnTo>
                  <a:lnTo>
                    <a:pt x="145" y="661"/>
                  </a:lnTo>
                  <a:lnTo>
                    <a:pt x="152" y="661"/>
                  </a:lnTo>
                  <a:lnTo>
                    <a:pt x="153" y="656"/>
                  </a:lnTo>
                  <a:lnTo>
                    <a:pt x="164" y="609"/>
                  </a:lnTo>
                  <a:lnTo>
                    <a:pt x="174" y="563"/>
                  </a:lnTo>
                  <a:lnTo>
                    <a:pt x="184" y="518"/>
                  </a:lnTo>
                  <a:lnTo>
                    <a:pt x="196" y="474"/>
                  </a:lnTo>
                  <a:lnTo>
                    <a:pt x="208" y="431"/>
                  </a:lnTo>
                  <a:lnTo>
                    <a:pt x="220" y="391"/>
                  </a:lnTo>
                  <a:lnTo>
                    <a:pt x="233" y="351"/>
                  </a:lnTo>
                  <a:lnTo>
                    <a:pt x="246" y="312"/>
                  </a:lnTo>
                  <a:lnTo>
                    <a:pt x="260" y="275"/>
                  </a:lnTo>
                  <a:lnTo>
                    <a:pt x="273" y="240"/>
                  </a:lnTo>
                  <a:lnTo>
                    <a:pt x="287" y="205"/>
                  </a:lnTo>
                  <a:lnTo>
                    <a:pt x="301" y="172"/>
                  </a:lnTo>
                  <a:lnTo>
                    <a:pt x="317" y="142"/>
                  </a:lnTo>
                  <a:lnTo>
                    <a:pt x="332" y="113"/>
                  </a:lnTo>
                  <a:lnTo>
                    <a:pt x="347" y="85"/>
                  </a:lnTo>
                  <a:lnTo>
                    <a:pt x="363" y="60"/>
                  </a:lnTo>
                  <a:lnTo>
                    <a:pt x="373" y="46"/>
                  </a:lnTo>
                  <a:lnTo>
                    <a:pt x="383" y="34"/>
                  </a:lnTo>
                  <a:lnTo>
                    <a:pt x="395" y="23"/>
                  </a:lnTo>
                  <a:lnTo>
                    <a:pt x="407" y="15"/>
                  </a:lnTo>
                  <a:lnTo>
                    <a:pt x="420" y="9"/>
                  </a:lnTo>
                  <a:lnTo>
                    <a:pt x="434" y="4"/>
                  </a:lnTo>
                  <a:lnTo>
                    <a:pt x="448" y="1"/>
                  </a:lnTo>
                  <a:lnTo>
                    <a:pt x="463" y="0"/>
                  </a:lnTo>
                  <a:lnTo>
                    <a:pt x="475" y="1"/>
                  </a:lnTo>
                  <a:lnTo>
                    <a:pt x="488" y="3"/>
                  </a:lnTo>
                  <a:lnTo>
                    <a:pt x="500" y="5"/>
                  </a:lnTo>
                  <a:lnTo>
                    <a:pt x="514" y="10"/>
                  </a:lnTo>
                  <a:lnTo>
                    <a:pt x="527" y="15"/>
                  </a:lnTo>
                  <a:lnTo>
                    <a:pt x="541" y="21"/>
                  </a:lnTo>
                  <a:lnTo>
                    <a:pt x="554" y="29"/>
                  </a:lnTo>
                  <a:lnTo>
                    <a:pt x="569" y="39"/>
                  </a:lnTo>
                  <a:lnTo>
                    <a:pt x="580" y="47"/>
                  </a:lnTo>
                  <a:lnTo>
                    <a:pt x="589" y="55"/>
                  </a:lnTo>
                  <a:lnTo>
                    <a:pt x="598" y="64"/>
                  </a:lnTo>
                  <a:lnTo>
                    <a:pt x="606" y="74"/>
                  </a:lnTo>
                  <a:lnTo>
                    <a:pt x="612" y="84"/>
                  </a:lnTo>
                  <a:lnTo>
                    <a:pt x="619" y="95"/>
                  </a:lnTo>
                  <a:lnTo>
                    <a:pt x="624" y="105"/>
                  </a:lnTo>
                  <a:lnTo>
                    <a:pt x="627" y="115"/>
                  </a:lnTo>
                  <a:lnTo>
                    <a:pt x="630" y="126"/>
                  </a:lnTo>
                  <a:lnTo>
                    <a:pt x="632" y="136"/>
                  </a:lnTo>
                  <a:lnTo>
                    <a:pt x="633" y="146"/>
                  </a:lnTo>
                  <a:lnTo>
                    <a:pt x="634" y="156"/>
                  </a:lnTo>
                  <a:lnTo>
                    <a:pt x="633" y="165"/>
                  </a:lnTo>
                  <a:lnTo>
                    <a:pt x="632" y="173"/>
                  </a:lnTo>
                  <a:lnTo>
                    <a:pt x="630" y="181"/>
                  </a:lnTo>
                  <a:lnTo>
                    <a:pt x="627" y="188"/>
                  </a:lnTo>
                  <a:lnTo>
                    <a:pt x="624" y="194"/>
                  </a:lnTo>
                  <a:lnTo>
                    <a:pt x="621" y="200"/>
                  </a:lnTo>
                  <a:lnTo>
                    <a:pt x="617" y="204"/>
                  </a:lnTo>
                  <a:lnTo>
                    <a:pt x="613" y="208"/>
                  </a:lnTo>
                  <a:lnTo>
                    <a:pt x="609" y="210"/>
                  </a:lnTo>
                  <a:lnTo>
                    <a:pt x="606" y="213"/>
                  </a:lnTo>
                  <a:lnTo>
                    <a:pt x="602" y="214"/>
                  </a:lnTo>
                  <a:lnTo>
                    <a:pt x="598" y="214"/>
                  </a:lnTo>
                  <a:lnTo>
                    <a:pt x="595" y="214"/>
                  </a:lnTo>
                  <a:lnTo>
                    <a:pt x="592" y="213"/>
                  </a:lnTo>
                  <a:lnTo>
                    <a:pt x="589" y="211"/>
                  </a:lnTo>
                  <a:lnTo>
                    <a:pt x="587" y="209"/>
                  </a:lnTo>
                  <a:lnTo>
                    <a:pt x="582" y="203"/>
                  </a:lnTo>
                  <a:lnTo>
                    <a:pt x="578" y="195"/>
                  </a:lnTo>
                  <a:lnTo>
                    <a:pt x="573" y="182"/>
                  </a:lnTo>
                  <a:lnTo>
                    <a:pt x="567" y="172"/>
                  </a:lnTo>
                  <a:lnTo>
                    <a:pt x="559" y="163"/>
                  </a:lnTo>
                  <a:lnTo>
                    <a:pt x="552" y="155"/>
                  </a:lnTo>
                  <a:lnTo>
                    <a:pt x="544" y="150"/>
                  </a:lnTo>
                  <a:lnTo>
                    <a:pt x="535" y="146"/>
                  </a:lnTo>
                  <a:lnTo>
                    <a:pt x="525" y="144"/>
                  </a:lnTo>
                  <a:lnTo>
                    <a:pt x="515" y="144"/>
                  </a:lnTo>
                  <a:lnTo>
                    <a:pt x="509" y="144"/>
                  </a:lnTo>
                  <a:lnTo>
                    <a:pt x="503" y="145"/>
                  </a:lnTo>
                  <a:lnTo>
                    <a:pt x="499" y="147"/>
                  </a:lnTo>
                  <a:lnTo>
                    <a:pt x="494" y="149"/>
                  </a:lnTo>
                  <a:lnTo>
                    <a:pt x="486" y="154"/>
                  </a:lnTo>
                  <a:lnTo>
                    <a:pt x="478" y="161"/>
                  </a:lnTo>
                  <a:lnTo>
                    <a:pt x="471" y="170"/>
                  </a:lnTo>
                  <a:lnTo>
                    <a:pt x="464" y="180"/>
                  </a:lnTo>
                  <a:lnTo>
                    <a:pt x="457" y="193"/>
                  </a:lnTo>
                  <a:lnTo>
                    <a:pt x="451" y="206"/>
                  </a:lnTo>
                  <a:lnTo>
                    <a:pt x="432" y="252"/>
                  </a:lnTo>
                  <a:lnTo>
                    <a:pt x="414" y="300"/>
                  </a:lnTo>
                  <a:lnTo>
                    <a:pt x="396" y="351"/>
                  </a:lnTo>
                  <a:lnTo>
                    <a:pt x="378" y="405"/>
                  </a:lnTo>
                  <a:lnTo>
                    <a:pt x="362" y="461"/>
                  </a:lnTo>
                  <a:lnTo>
                    <a:pt x="345" y="519"/>
                  </a:lnTo>
                  <a:lnTo>
                    <a:pt x="331" y="579"/>
                  </a:lnTo>
                  <a:lnTo>
                    <a:pt x="316" y="641"/>
                  </a:lnTo>
                  <a:lnTo>
                    <a:pt x="315" y="649"/>
                  </a:lnTo>
                  <a:lnTo>
                    <a:pt x="323" y="648"/>
                  </a:lnTo>
                  <a:lnTo>
                    <a:pt x="354" y="643"/>
                  </a:lnTo>
                  <a:lnTo>
                    <a:pt x="388" y="638"/>
                  </a:lnTo>
                  <a:lnTo>
                    <a:pt x="422" y="633"/>
                  </a:lnTo>
                  <a:lnTo>
                    <a:pt x="455" y="625"/>
                  </a:lnTo>
                  <a:lnTo>
                    <a:pt x="490" y="619"/>
                  </a:lnTo>
                  <a:lnTo>
                    <a:pt x="525" y="611"/>
                  </a:lnTo>
                  <a:lnTo>
                    <a:pt x="559" y="604"/>
                  </a:lnTo>
                  <a:lnTo>
                    <a:pt x="594" y="595"/>
                  </a:lnTo>
                  <a:lnTo>
                    <a:pt x="595" y="595"/>
                  </a:lnTo>
                  <a:lnTo>
                    <a:pt x="596" y="594"/>
                  </a:lnTo>
                  <a:lnTo>
                    <a:pt x="608" y="583"/>
                  </a:lnTo>
                  <a:lnTo>
                    <a:pt x="622" y="571"/>
                  </a:lnTo>
                  <a:lnTo>
                    <a:pt x="636" y="561"/>
                  </a:lnTo>
                  <a:lnTo>
                    <a:pt x="650" y="551"/>
                  </a:lnTo>
                  <a:lnTo>
                    <a:pt x="666" y="542"/>
                  </a:lnTo>
                  <a:lnTo>
                    <a:pt x="681" y="534"/>
                  </a:lnTo>
                  <a:lnTo>
                    <a:pt x="696" y="525"/>
                  </a:lnTo>
                  <a:lnTo>
                    <a:pt x="712" y="518"/>
                  </a:lnTo>
                  <a:lnTo>
                    <a:pt x="730" y="511"/>
                  </a:lnTo>
                  <a:lnTo>
                    <a:pt x="746" y="506"/>
                  </a:lnTo>
                  <a:lnTo>
                    <a:pt x="762" y="501"/>
                  </a:lnTo>
                  <a:lnTo>
                    <a:pt x="780" y="497"/>
                  </a:lnTo>
                  <a:lnTo>
                    <a:pt x="796" y="493"/>
                  </a:lnTo>
                  <a:lnTo>
                    <a:pt x="812" y="491"/>
                  </a:lnTo>
                  <a:lnTo>
                    <a:pt x="829" y="490"/>
                  </a:lnTo>
                  <a:lnTo>
                    <a:pt x="844" y="489"/>
                  </a:lnTo>
                  <a:lnTo>
                    <a:pt x="891" y="544"/>
                  </a:lnTo>
                  <a:lnTo>
                    <a:pt x="840" y="58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799"/>
            </a:p>
          </p:txBody>
        </p:sp>
        <p:sp>
          <p:nvSpPr>
            <p:cNvPr id="21" name="Freeform 48"/>
            <p:cNvSpPr>
              <a:spLocks/>
            </p:cNvSpPr>
            <p:nvPr userDrawn="1"/>
          </p:nvSpPr>
          <p:spPr bwMode="auto">
            <a:xfrm>
              <a:off x="6540" y="596"/>
              <a:ext cx="34" cy="32"/>
            </a:xfrm>
            <a:custGeom>
              <a:avLst/>
              <a:gdLst>
                <a:gd name="T0" fmla="*/ 255 w 405"/>
                <a:gd name="T1" fmla="*/ 101 h 383"/>
                <a:gd name="T2" fmla="*/ 269 w 405"/>
                <a:gd name="T3" fmla="*/ 105 h 383"/>
                <a:gd name="T4" fmla="*/ 281 w 405"/>
                <a:gd name="T5" fmla="*/ 113 h 383"/>
                <a:gd name="T6" fmla="*/ 289 w 405"/>
                <a:gd name="T7" fmla="*/ 122 h 383"/>
                <a:gd name="T8" fmla="*/ 293 w 405"/>
                <a:gd name="T9" fmla="*/ 132 h 383"/>
                <a:gd name="T10" fmla="*/ 294 w 405"/>
                <a:gd name="T11" fmla="*/ 143 h 383"/>
                <a:gd name="T12" fmla="*/ 290 w 405"/>
                <a:gd name="T13" fmla="*/ 159 h 383"/>
                <a:gd name="T14" fmla="*/ 277 w 405"/>
                <a:gd name="T15" fmla="*/ 177 h 383"/>
                <a:gd name="T16" fmla="*/ 254 w 405"/>
                <a:gd name="T17" fmla="*/ 199 h 383"/>
                <a:gd name="T18" fmla="*/ 221 w 405"/>
                <a:gd name="T19" fmla="*/ 224 h 383"/>
                <a:gd name="T20" fmla="*/ 182 w 405"/>
                <a:gd name="T21" fmla="*/ 249 h 383"/>
                <a:gd name="T22" fmla="*/ 136 w 405"/>
                <a:gd name="T23" fmla="*/ 275 h 383"/>
                <a:gd name="T24" fmla="*/ 99 w 405"/>
                <a:gd name="T25" fmla="*/ 294 h 383"/>
                <a:gd name="T26" fmla="*/ 95 w 405"/>
                <a:gd name="T27" fmla="*/ 383 h 383"/>
                <a:gd name="T28" fmla="*/ 141 w 405"/>
                <a:gd name="T29" fmla="*/ 362 h 383"/>
                <a:gd name="T30" fmla="*/ 223 w 405"/>
                <a:gd name="T31" fmla="*/ 322 h 383"/>
                <a:gd name="T32" fmla="*/ 279 w 405"/>
                <a:gd name="T33" fmla="*/ 289 h 383"/>
                <a:gd name="T34" fmla="*/ 312 w 405"/>
                <a:gd name="T35" fmla="*/ 268 h 383"/>
                <a:gd name="T36" fmla="*/ 341 w 405"/>
                <a:gd name="T37" fmla="*/ 244 h 383"/>
                <a:gd name="T38" fmla="*/ 367 w 405"/>
                <a:gd name="T39" fmla="*/ 221 h 383"/>
                <a:gd name="T40" fmla="*/ 384 w 405"/>
                <a:gd name="T41" fmla="*/ 200 h 383"/>
                <a:gd name="T42" fmla="*/ 394 w 405"/>
                <a:gd name="T43" fmla="*/ 183 h 383"/>
                <a:gd name="T44" fmla="*/ 401 w 405"/>
                <a:gd name="T45" fmla="*/ 167 h 383"/>
                <a:gd name="T46" fmla="*/ 404 w 405"/>
                <a:gd name="T47" fmla="*/ 150 h 383"/>
                <a:gd name="T48" fmla="*/ 405 w 405"/>
                <a:gd name="T49" fmla="*/ 129 h 383"/>
                <a:gd name="T50" fmla="*/ 400 w 405"/>
                <a:gd name="T51" fmla="*/ 103 h 383"/>
                <a:gd name="T52" fmla="*/ 390 w 405"/>
                <a:gd name="T53" fmla="*/ 83 h 383"/>
                <a:gd name="T54" fmla="*/ 378 w 405"/>
                <a:gd name="T55" fmla="*/ 65 h 383"/>
                <a:gd name="T56" fmla="*/ 363 w 405"/>
                <a:gd name="T57" fmla="*/ 48 h 383"/>
                <a:gd name="T58" fmla="*/ 344 w 405"/>
                <a:gd name="T59" fmla="*/ 34 h 383"/>
                <a:gd name="T60" fmla="*/ 324 w 405"/>
                <a:gd name="T61" fmla="*/ 22 h 383"/>
                <a:gd name="T62" fmla="*/ 302 w 405"/>
                <a:gd name="T63" fmla="*/ 12 h 383"/>
                <a:gd name="T64" fmla="*/ 281 w 405"/>
                <a:gd name="T65" fmla="*/ 4 h 383"/>
                <a:gd name="T66" fmla="*/ 259 w 405"/>
                <a:gd name="T67" fmla="*/ 1 h 383"/>
                <a:gd name="T68" fmla="*/ 198 w 405"/>
                <a:gd name="T69" fmla="*/ 59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5" h="383">
                  <a:moveTo>
                    <a:pt x="247" y="101"/>
                  </a:moveTo>
                  <a:lnTo>
                    <a:pt x="255" y="101"/>
                  </a:lnTo>
                  <a:lnTo>
                    <a:pt x="262" y="103"/>
                  </a:lnTo>
                  <a:lnTo>
                    <a:pt x="269" y="105"/>
                  </a:lnTo>
                  <a:lnTo>
                    <a:pt x="275" y="109"/>
                  </a:lnTo>
                  <a:lnTo>
                    <a:pt x="281" y="113"/>
                  </a:lnTo>
                  <a:lnTo>
                    <a:pt x="285" y="117"/>
                  </a:lnTo>
                  <a:lnTo>
                    <a:pt x="289" y="122"/>
                  </a:lnTo>
                  <a:lnTo>
                    <a:pt x="292" y="127"/>
                  </a:lnTo>
                  <a:lnTo>
                    <a:pt x="293" y="132"/>
                  </a:lnTo>
                  <a:lnTo>
                    <a:pt x="294" y="137"/>
                  </a:lnTo>
                  <a:lnTo>
                    <a:pt x="294" y="143"/>
                  </a:lnTo>
                  <a:lnTo>
                    <a:pt x="292" y="150"/>
                  </a:lnTo>
                  <a:lnTo>
                    <a:pt x="290" y="159"/>
                  </a:lnTo>
                  <a:lnTo>
                    <a:pt x="285" y="168"/>
                  </a:lnTo>
                  <a:lnTo>
                    <a:pt x="277" y="177"/>
                  </a:lnTo>
                  <a:lnTo>
                    <a:pt x="268" y="187"/>
                  </a:lnTo>
                  <a:lnTo>
                    <a:pt x="254" y="199"/>
                  </a:lnTo>
                  <a:lnTo>
                    <a:pt x="238" y="212"/>
                  </a:lnTo>
                  <a:lnTo>
                    <a:pt x="221" y="224"/>
                  </a:lnTo>
                  <a:lnTo>
                    <a:pt x="203" y="237"/>
                  </a:lnTo>
                  <a:lnTo>
                    <a:pt x="182" y="249"/>
                  </a:lnTo>
                  <a:lnTo>
                    <a:pt x="160" y="263"/>
                  </a:lnTo>
                  <a:lnTo>
                    <a:pt x="136" y="275"/>
                  </a:lnTo>
                  <a:lnTo>
                    <a:pt x="111" y="288"/>
                  </a:lnTo>
                  <a:lnTo>
                    <a:pt x="99" y="294"/>
                  </a:lnTo>
                  <a:lnTo>
                    <a:pt x="0" y="370"/>
                  </a:lnTo>
                  <a:lnTo>
                    <a:pt x="95" y="383"/>
                  </a:lnTo>
                  <a:lnTo>
                    <a:pt x="99" y="381"/>
                  </a:lnTo>
                  <a:lnTo>
                    <a:pt x="141" y="362"/>
                  </a:lnTo>
                  <a:lnTo>
                    <a:pt x="183" y="342"/>
                  </a:lnTo>
                  <a:lnTo>
                    <a:pt x="223" y="322"/>
                  </a:lnTo>
                  <a:lnTo>
                    <a:pt x="261" y="300"/>
                  </a:lnTo>
                  <a:lnTo>
                    <a:pt x="279" y="289"/>
                  </a:lnTo>
                  <a:lnTo>
                    <a:pt x="295" y="279"/>
                  </a:lnTo>
                  <a:lnTo>
                    <a:pt x="312" y="268"/>
                  </a:lnTo>
                  <a:lnTo>
                    <a:pt x="327" y="257"/>
                  </a:lnTo>
                  <a:lnTo>
                    <a:pt x="341" y="244"/>
                  </a:lnTo>
                  <a:lnTo>
                    <a:pt x="354" y="233"/>
                  </a:lnTo>
                  <a:lnTo>
                    <a:pt x="367" y="221"/>
                  </a:lnTo>
                  <a:lnTo>
                    <a:pt x="377" y="210"/>
                  </a:lnTo>
                  <a:lnTo>
                    <a:pt x="384" y="200"/>
                  </a:lnTo>
                  <a:lnTo>
                    <a:pt x="389" y="192"/>
                  </a:lnTo>
                  <a:lnTo>
                    <a:pt x="394" y="183"/>
                  </a:lnTo>
                  <a:lnTo>
                    <a:pt x="398" y="175"/>
                  </a:lnTo>
                  <a:lnTo>
                    <a:pt x="401" y="167"/>
                  </a:lnTo>
                  <a:lnTo>
                    <a:pt x="403" y="159"/>
                  </a:lnTo>
                  <a:lnTo>
                    <a:pt x="404" y="150"/>
                  </a:lnTo>
                  <a:lnTo>
                    <a:pt x="405" y="143"/>
                  </a:lnTo>
                  <a:lnTo>
                    <a:pt x="405" y="129"/>
                  </a:lnTo>
                  <a:lnTo>
                    <a:pt x="403" y="116"/>
                  </a:lnTo>
                  <a:lnTo>
                    <a:pt x="400" y="103"/>
                  </a:lnTo>
                  <a:lnTo>
                    <a:pt x="395" y="92"/>
                  </a:lnTo>
                  <a:lnTo>
                    <a:pt x="390" y="83"/>
                  </a:lnTo>
                  <a:lnTo>
                    <a:pt x="385" y="74"/>
                  </a:lnTo>
                  <a:lnTo>
                    <a:pt x="378" y="65"/>
                  </a:lnTo>
                  <a:lnTo>
                    <a:pt x="371" y="56"/>
                  </a:lnTo>
                  <a:lnTo>
                    <a:pt x="363" y="48"/>
                  </a:lnTo>
                  <a:lnTo>
                    <a:pt x="353" y="40"/>
                  </a:lnTo>
                  <a:lnTo>
                    <a:pt x="344" y="34"/>
                  </a:lnTo>
                  <a:lnTo>
                    <a:pt x="334" y="27"/>
                  </a:lnTo>
                  <a:lnTo>
                    <a:pt x="324" y="22"/>
                  </a:lnTo>
                  <a:lnTo>
                    <a:pt x="314" y="16"/>
                  </a:lnTo>
                  <a:lnTo>
                    <a:pt x="302" y="12"/>
                  </a:lnTo>
                  <a:lnTo>
                    <a:pt x="292" y="7"/>
                  </a:lnTo>
                  <a:lnTo>
                    <a:pt x="281" y="4"/>
                  </a:lnTo>
                  <a:lnTo>
                    <a:pt x="270" y="2"/>
                  </a:lnTo>
                  <a:lnTo>
                    <a:pt x="259" y="1"/>
                  </a:lnTo>
                  <a:lnTo>
                    <a:pt x="247" y="0"/>
                  </a:lnTo>
                  <a:lnTo>
                    <a:pt x="198" y="59"/>
                  </a:lnTo>
                  <a:lnTo>
                    <a:pt x="247" y="10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799"/>
            </a:p>
          </p:txBody>
        </p:sp>
        <p:sp>
          <p:nvSpPr>
            <p:cNvPr id="22" name="Freeform 49"/>
            <p:cNvSpPr>
              <a:spLocks/>
            </p:cNvSpPr>
            <p:nvPr userDrawn="1"/>
          </p:nvSpPr>
          <p:spPr bwMode="auto">
            <a:xfrm>
              <a:off x="6473" y="596"/>
              <a:ext cx="191" cy="122"/>
            </a:xfrm>
            <a:custGeom>
              <a:avLst/>
              <a:gdLst>
                <a:gd name="T0" fmla="*/ 982 w 2289"/>
                <a:gd name="T1" fmla="*/ 130 h 1460"/>
                <a:gd name="T2" fmla="*/ 920 w 2289"/>
                <a:gd name="T3" fmla="*/ 214 h 1460"/>
                <a:gd name="T4" fmla="*/ 891 w 2289"/>
                <a:gd name="T5" fmla="*/ 387 h 1460"/>
                <a:gd name="T6" fmla="*/ 936 w 2289"/>
                <a:gd name="T7" fmla="*/ 481 h 1460"/>
                <a:gd name="T8" fmla="*/ 1034 w 2289"/>
                <a:gd name="T9" fmla="*/ 514 h 1460"/>
                <a:gd name="T10" fmla="*/ 1200 w 2289"/>
                <a:gd name="T11" fmla="*/ 464 h 1460"/>
                <a:gd name="T12" fmla="*/ 1394 w 2289"/>
                <a:gd name="T13" fmla="*/ 312 h 1460"/>
                <a:gd name="T14" fmla="*/ 1433 w 2289"/>
                <a:gd name="T15" fmla="*/ 157 h 1460"/>
                <a:gd name="T16" fmla="*/ 1486 w 2289"/>
                <a:gd name="T17" fmla="*/ 59 h 1460"/>
                <a:gd name="T18" fmla="*/ 1544 w 2289"/>
                <a:gd name="T19" fmla="*/ 51 h 1460"/>
                <a:gd name="T20" fmla="*/ 1625 w 2289"/>
                <a:gd name="T21" fmla="*/ 91 h 1460"/>
                <a:gd name="T22" fmla="*/ 1634 w 2289"/>
                <a:gd name="T23" fmla="*/ 139 h 1460"/>
                <a:gd name="T24" fmla="*/ 1565 w 2289"/>
                <a:gd name="T25" fmla="*/ 346 h 1460"/>
                <a:gd name="T26" fmla="*/ 1568 w 2289"/>
                <a:gd name="T27" fmla="*/ 436 h 1460"/>
                <a:gd name="T28" fmla="*/ 1616 w 2289"/>
                <a:gd name="T29" fmla="*/ 424 h 1460"/>
                <a:gd name="T30" fmla="*/ 1755 w 2289"/>
                <a:gd name="T31" fmla="*/ 283 h 1460"/>
                <a:gd name="T32" fmla="*/ 1888 w 2289"/>
                <a:gd name="T33" fmla="*/ 183 h 1460"/>
                <a:gd name="T34" fmla="*/ 1988 w 2289"/>
                <a:gd name="T35" fmla="*/ 199 h 1460"/>
                <a:gd name="T36" fmla="*/ 2063 w 2289"/>
                <a:gd name="T37" fmla="*/ 256 h 1460"/>
                <a:gd name="T38" fmla="*/ 2136 w 2289"/>
                <a:gd name="T39" fmla="*/ 408 h 1460"/>
                <a:gd name="T40" fmla="*/ 2229 w 2289"/>
                <a:gd name="T41" fmla="*/ 531 h 1460"/>
                <a:gd name="T42" fmla="*/ 2287 w 2289"/>
                <a:gd name="T43" fmla="*/ 580 h 1460"/>
                <a:gd name="T44" fmla="*/ 2259 w 2289"/>
                <a:gd name="T45" fmla="*/ 612 h 1460"/>
                <a:gd name="T46" fmla="*/ 2126 w 2289"/>
                <a:gd name="T47" fmla="*/ 583 h 1460"/>
                <a:gd name="T48" fmla="*/ 1973 w 2289"/>
                <a:gd name="T49" fmla="*/ 441 h 1460"/>
                <a:gd name="T50" fmla="*/ 1884 w 2289"/>
                <a:gd name="T51" fmla="*/ 335 h 1460"/>
                <a:gd name="T52" fmla="*/ 1759 w 2289"/>
                <a:gd name="T53" fmla="*/ 434 h 1460"/>
                <a:gd name="T54" fmla="*/ 1620 w 2289"/>
                <a:gd name="T55" fmla="*/ 580 h 1460"/>
                <a:gd name="T56" fmla="*/ 1534 w 2289"/>
                <a:gd name="T57" fmla="*/ 588 h 1460"/>
                <a:gd name="T58" fmla="*/ 1425 w 2289"/>
                <a:gd name="T59" fmla="*/ 523 h 1460"/>
                <a:gd name="T60" fmla="*/ 1351 w 2289"/>
                <a:gd name="T61" fmla="*/ 466 h 1460"/>
                <a:gd name="T62" fmla="*/ 1157 w 2289"/>
                <a:gd name="T63" fmla="*/ 584 h 1460"/>
                <a:gd name="T64" fmla="*/ 993 w 2289"/>
                <a:gd name="T65" fmla="*/ 613 h 1460"/>
                <a:gd name="T66" fmla="*/ 823 w 2289"/>
                <a:gd name="T67" fmla="*/ 555 h 1460"/>
                <a:gd name="T68" fmla="*/ 720 w 2289"/>
                <a:gd name="T69" fmla="*/ 457 h 1460"/>
                <a:gd name="T70" fmla="*/ 448 w 2289"/>
                <a:gd name="T71" fmla="*/ 594 h 1460"/>
                <a:gd name="T72" fmla="*/ 392 w 2289"/>
                <a:gd name="T73" fmla="*/ 862 h 1460"/>
                <a:gd name="T74" fmla="*/ 328 w 2289"/>
                <a:gd name="T75" fmla="*/ 1161 h 1460"/>
                <a:gd name="T76" fmla="*/ 215 w 2289"/>
                <a:gd name="T77" fmla="*/ 1376 h 1460"/>
                <a:gd name="T78" fmla="*/ 114 w 2289"/>
                <a:gd name="T79" fmla="*/ 1448 h 1460"/>
                <a:gd name="T80" fmla="*/ 0 w 2289"/>
                <a:gd name="T81" fmla="*/ 1423 h 1460"/>
                <a:gd name="T82" fmla="*/ 95 w 2289"/>
                <a:gd name="T83" fmla="*/ 1349 h 1460"/>
                <a:gd name="T84" fmla="*/ 163 w 2289"/>
                <a:gd name="T85" fmla="*/ 1228 h 1460"/>
                <a:gd name="T86" fmla="*/ 213 w 2289"/>
                <a:gd name="T87" fmla="*/ 1035 h 1460"/>
                <a:gd name="T88" fmla="*/ 240 w 2289"/>
                <a:gd name="T89" fmla="*/ 617 h 1460"/>
                <a:gd name="T90" fmla="*/ 195 w 2289"/>
                <a:gd name="T91" fmla="*/ 511 h 1460"/>
                <a:gd name="T92" fmla="*/ 92 w 2289"/>
                <a:gd name="T93" fmla="*/ 565 h 1460"/>
                <a:gd name="T94" fmla="*/ 143 w 2289"/>
                <a:gd name="T95" fmla="*/ 433 h 1460"/>
                <a:gd name="T96" fmla="*/ 254 w 2289"/>
                <a:gd name="T97" fmla="*/ 332 h 1460"/>
                <a:gd name="T98" fmla="*/ 297 w 2289"/>
                <a:gd name="T99" fmla="*/ 230 h 1460"/>
                <a:gd name="T100" fmla="*/ 267 w 2289"/>
                <a:gd name="T101" fmla="*/ 178 h 1460"/>
                <a:gd name="T102" fmla="*/ 261 w 2289"/>
                <a:gd name="T103" fmla="*/ 74 h 1460"/>
                <a:gd name="T104" fmla="*/ 335 w 2289"/>
                <a:gd name="T105" fmla="*/ 118 h 1460"/>
                <a:gd name="T106" fmla="*/ 398 w 2289"/>
                <a:gd name="T107" fmla="*/ 108 h 1460"/>
                <a:gd name="T108" fmla="*/ 489 w 2289"/>
                <a:gd name="T109" fmla="*/ 137 h 1460"/>
                <a:gd name="T110" fmla="*/ 505 w 2289"/>
                <a:gd name="T111" fmla="*/ 181 h 1460"/>
                <a:gd name="T112" fmla="*/ 456 w 2289"/>
                <a:gd name="T113" fmla="*/ 322 h 1460"/>
                <a:gd name="T114" fmla="*/ 427 w 2289"/>
                <a:gd name="T115" fmla="*/ 510 h 1460"/>
                <a:gd name="T116" fmla="*/ 690 w 2289"/>
                <a:gd name="T117" fmla="*/ 385 h 1460"/>
                <a:gd name="T118" fmla="*/ 720 w 2289"/>
                <a:gd name="T119" fmla="*/ 256 h 1460"/>
                <a:gd name="T120" fmla="*/ 812 w 2289"/>
                <a:gd name="T121" fmla="*/ 126 h 1460"/>
                <a:gd name="T122" fmla="*/ 957 w 2289"/>
                <a:gd name="T123" fmla="*/ 26 h 1460"/>
                <a:gd name="T124" fmla="*/ 1042 w 2289"/>
                <a:gd name="T125" fmla="*/ 101 h 1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89" h="1460">
                  <a:moveTo>
                    <a:pt x="1042" y="101"/>
                  </a:moveTo>
                  <a:lnTo>
                    <a:pt x="1034" y="101"/>
                  </a:lnTo>
                  <a:lnTo>
                    <a:pt x="1027" y="103"/>
                  </a:lnTo>
                  <a:lnTo>
                    <a:pt x="1020" y="105"/>
                  </a:lnTo>
                  <a:lnTo>
                    <a:pt x="1013" y="109"/>
                  </a:lnTo>
                  <a:lnTo>
                    <a:pt x="1003" y="116"/>
                  </a:lnTo>
                  <a:lnTo>
                    <a:pt x="992" y="122"/>
                  </a:lnTo>
                  <a:lnTo>
                    <a:pt x="982" y="130"/>
                  </a:lnTo>
                  <a:lnTo>
                    <a:pt x="973" y="138"/>
                  </a:lnTo>
                  <a:lnTo>
                    <a:pt x="964" y="147"/>
                  </a:lnTo>
                  <a:lnTo>
                    <a:pt x="956" y="158"/>
                  </a:lnTo>
                  <a:lnTo>
                    <a:pt x="948" y="168"/>
                  </a:lnTo>
                  <a:lnTo>
                    <a:pt x="939" y="178"/>
                  </a:lnTo>
                  <a:lnTo>
                    <a:pt x="932" y="189"/>
                  </a:lnTo>
                  <a:lnTo>
                    <a:pt x="926" y="201"/>
                  </a:lnTo>
                  <a:lnTo>
                    <a:pt x="920" y="214"/>
                  </a:lnTo>
                  <a:lnTo>
                    <a:pt x="914" y="226"/>
                  </a:lnTo>
                  <a:lnTo>
                    <a:pt x="909" y="239"/>
                  </a:lnTo>
                  <a:lnTo>
                    <a:pt x="905" y="253"/>
                  </a:lnTo>
                  <a:lnTo>
                    <a:pt x="901" y="268"/>
                  </a:lnTo>
                  <a:lnTo>
                    <a:pt x="898" y="282"/>
                  </a:lnTo>
                  <a:lnTo>
                    <a:pt x="894" y="294"/>
                  </a:lnTo>
                  <a:lnTo>
                    <a:pt x="890" y="383"/>
                  </a:lnTo>
                  <a:lnTo>
                    <a:pt x="891" y="387"/>
                  </a:lnTo>
                  <a:lnTo>
                    <a:pt x="893" y="401"/>
                  </a:lnTo>
                  <a:lnTo>
                    <a:pt x="898" y="416"/>
                  </a:lnTo>
                  <a:lnTo>
                    <a:pt x="902" y="429"/>
                  </a:lnTo>
                  <a:lnTo>
                    <a:pt x="907" y="441"/>
                  </a:lnTo>
                  <a:lnTo>
                    <a:pt x="913" y="453"/>
                  </a:lnTo>
                  <a:lnTo>
                    <a:pt x="920" y="463"/>
                  </a:lnTo>
                  <a:lnTo>
                    <a:pt x="928" y="472"/>
                  </a:lnTo>
                  <a:lnTo>
                    <a:pt x="936" y="481"/>
                  </a:lnTo>
                  <a:lnTo>
                    <a:pt x="947" y="488"/>
                  </a:lnTo>
                  <a:lnTo>
                    <a:pt x="957" y="495"/>
                  </a:lnTo>
                  <a:lnTo>
                    <a:pt x="968" y="500"/>
                  </a:lnTo>
                  <a:lnTo>
                    <a:pt x="979" y="506"/>
                  </a:lnTo>
                  <a:lnTo>
                    <a:pt x="992" y="510"/>
                  </a:lnTo>
                  <a:lnTo>
                    <a:pt x="1006" y="512"/>
                  </a:lnTo>
                  <a:lnTo>
                    <a:pt x="1019" y="514"/>
                  </a:lnTo>
                  <a:lnTo>
                    <a:pt x="1034" y="514"/>
                  </a:lnTo>
                  <a:lnTo>
                    <a:pt x="1054" y="513"/>
                  </a:lnTo>
                  <a:lnTo>
                    <a:pt x="1073" y="511"/>
                  </a:lnTo>
                  <a:lnTo>
                    <a:pt x="1093" y="507"/>
                  </a:lnTo>
                  <a:lnTo>
                    <a:pt x="1114" y="501"/>
                  </a:lnTo>
                  <a:lnTo>
                    <a:pt x="1135" y="494"/>
                  </a:lnTo>
                  <a:lnTo>
                    <a:pt x="1157" y="485"/>
                  </a:lnTo>
                  <a:lnTo>
                    <a:pt x="1178" y="475"/>
                  </a:lnTo>
                  <a:lnTo>
                    <a:pt x="1200" y="464"/>
                  </a:lnTo>
                  <a:lnTo>
                    <a:pt x="1224" y="449"/>
                  </a:lnTo>
                  <a:lnTo>
                    <a:pt x="1246" y="435"/>
                  </a:lnTo>
                  <a:lnTo>
                    <a:pt x="1271" y="418"/>
                  </a:lnTo>
                  <a:lnTo>
                    <a:pt x="1294" y="400"/>
                  </a:lnTo>
                  <a:lnTo>
                    <a:pt x="1319" y="380"/>
                  </a:lnTo>
                  <a:lnTo>
                    <a:pt x="1343" y="359"/>
                  </a:lnTo>
                  <a:lnTo>
                    <a:pt x="1369" y="336"/>
                  </a:lnTo>
                  <a:lnTo>
                    <a:pt x="1394" y="312"/>
                  </a:lnTo>
                  <a:lnTo>
                    <a:pt x="1395" y="311"/>
                  </a:lnTo>
                  <a:lnTo>
                    <a:pt x="1396" y="309"/>
                  </a:lnTo>
                  <a:lnTo>
                    <a:pt x="1401" y="279"/>
                  </a:lnTo>
                  <a:lnTo>
                    <a:pt x="1407" y="252"/>
                  </a:lnTo>
                  <a:lnTo>
                    <a:pt x="1413" y="227"/>
                  </a:lnTo>
                  <a:lnTo>
                    <a:pt x="1419" y="203"/>
                  </a:lnTo>
                  <a:lnTo>
                    <a:pt x="1425" y="180"/>
                  </a:lnTo>
                  <a:lnTo>
                    <a:pt x="1433" y="157"/>
                  </a:lnTo>
                  <a:lnTo>
                    <a:pt x="1441" y="133"/>
                  </a:lnTo>
                  <a:lnTo>
                    <a:pt x="1450" y="110"/>
                  </a:lnTo>
                  <a:lnTo>
                    <a:pt x="1457" y="96"/>
                  </a:lnTo>
                  <a:lnTo>
                    <a:pt x="1463" y="84"/>
                  </a:lnTo>
                  <a:lnTo>
                    <a:pt x="1470" y="74"/>
                  </a:lnTo>
                  <a:lnTo>
                    <a:pt x="1477" y="65"/>
                  </a:lnTo>
                  <a:lnTo>
                    <a:pt x="1482" y="62"/>
                  </a:lnTo>
                  <a:lnTo>
                    <a:pt x="1486" y="59"/>
                  </a:lnTo>
                  <a:lnTo>
                    <a:pt x="1491" y="55"/>
                  </a:lnTo>
                  <a:lnTo>
                    <a:pt x="1496" y="52"/>
                  </a:lnTo>
                  <a:lnTo>
                    <a:pt x="1501" y="51"/>
                  </a:lnTo>
                  <a:lnTo>
                    <a:pt x="1508" y="49"/>
                  </a:lnTo>
                  <a:lnTo>
                    <a:pt x="1515" y="48"/>
                  </a:lnTo>
                  <a:lnTo>
                    <a:pt x="1521" y="48"/>
                  </a:lnTo>
                  <a:lnTo>
                    <a:pt x="1532" y="49"/>
                  </a:lnTo>
                  <a:lnTo>
                    <a:pt x="1544" y="51"/>
                  </a:lnTo>
                  <a:lnTo>
                    <a:pt x="1557" y="54"/>
                  </a:lnTo>
                  <a:lnTo>
                    <a:pt x="1573" y="59"/>
                  </a:lnTo>
                  <a:lnTo>
                    <a:pt x="1584" y="64"/>
                  </a:lnTo>
                  <a:lnTo>
                    <a:pt x="1594" y="68"/>
                  </a:lnTo>
                  <a:lnTo>
                    <a:pt x="1603" y="73"/>
                  </a:lnTo>
                  <a:lnTo>
                    <a:pt x="1612" y="79"/>
                  </a:lnTo>
                  <a:lnTo>
                    <a:pt x="1619" y="85"/>
                  </a:lnTo>
                  <a:lnTo>
                    <a:pt x="1625" y="91"/>
                  </a:lnTo>
                  <a:lnTo>
                    <a:pt x="1629" y="97"/>
                  </a:lnTo>
                  <a:lnTo>
                    <a:pt x="1633" y="104"/>
                  </a:lnTo>
                  <a:lnTo>
                    <a:pt x="1635" y="110"/>
                  </a:lnTo>
                  <a:lnTo>
                    <a:pt x="1636" y="116"/>
                  </a:lnTo>
                  <a:lnTo>
                    <a:pt x="1636" y="121"/>
                  </a:lnTo>
                  <a:lnTo>
                    <a:pt x="1636" y="127"/>
                  </a:lnTo>
                  <a:lnTo>
                    <a:pt x="1636" y="133"/>
                  </a:lnTo>
                  <a:lnTo>
                    <a:pt x="1634" y="139"/>
                  </a:lnTo>
                  <a:lnTo>
                    <a:pt x="1632" y="145"/>
                  </a:lnTo>
                  <a:lnTo>
                    <a:pt x="1630" y="151"/>
                  </a:lnTo>
                  <a:lnTo>
                    <a:pt x="1614" y="187"/>
                  </a:lnTo>
                  <a:lnTo>
                    <a:pt x="1599" y="222"/>
                  </a:lnTo>
                  <a:lnTo>
                    <a:pt x="1588" y="254"/>
                  </a:lnTo>
                  <a:lnTo>
                    <a:pt x="1579" y="286"/>
                  </a:lnTo>
                  <a:lnTo>
                    <a:pt x="1571" y="317"/>
                  </a:lnTo>
                  <a:lnTo>
                    <a:pt x="1565" y="346"/>
                  </a:lnTo>
                  <a:lnTo>
                    <a:pt x="1562" y="376"/>
                  </a:lnTo>
                  <a:lnTo>
                    <a:pt x="1560" y="406"/>
                  </a:lnTo>
                  <a:lnTo>
                    <a:pt x="1560" y="414"/>
                  </a:lnTo>
                  <a:lnTo>
                    <a:pt x="1561" y="422"/>
                  </a:lnTo>
                  <a:lnTo>
                    <a:pt x="1562" y="426"/>
                  </a:lnTo>
                  <a:lnTo>
                    <a:pt x="1563" y="430"/>
                  </a:lnTo>
                  <a:lnTo>
                    <a:pt x="1565" y="433"/>
                  </a:lnTo>
                  <a:lnTo>
                    <a:pt x="1568" y="436"/>
                  </a:lnTo>
                  <a:lnTo>
                    <a:pt x="1572" y="439"/>
                  </a:lnTo>
                  <a:lnTo>
                    <a:pt x="1576" y="441"/>
                  </a:lnTo>
                  <a:lnTo>
                    <a:pt x="1581" y="442"/>
                  </a:lnTo>
                  <a:lnTo>
                    <a:pt x="1587" y="441"/>
                  </a:lnTo>
                  <a:lnTo>
                    <a:pt x="1593" y="439"/>
                  </a:lnTo>
                  <a:lnTo>
                    <a:pt x="1600" y="435"/>
                  </a:lnTo>
                  <a:lnTo>
                    <a:pt x="1607" y="430"/>
                  </a:lnTo>
                  <a:lnTo>
                    <a:pt x="1616" y="424"/>
                  </a:lnTo>
                  <a:lnTo>
                    <a:pt x="1626" y="414"/>
                  </a:lnTo>
                  <a:lnTo>
                    <a:pt x="1639" y="401"/>
                  </a:lnTo>
                  <a:lnTo>
                    <a:pt x="1653" y="386"/>
                  </a:lnTo>
                  <a:lnTo>
                    <a:pt x="1670" y="369"/>
                  </a:lnTo>
                  <a:lnTo>
                    <a:pt x="1690" y="348"/>
                  </a:lnTo>
                  <a:lnTo>
                    <a:pt x="1710" y="327"/>
                  </a:lnTo>
                  <a:lnTo>
                    <a:pt x="1733" y="306"/>
                  </a:lnTo>
                  <a:lnTo>
                    <a:pt x="1755" y="283"/>
                  </a:lnTo>
                  <a:lnTo>
                    <a:pt x="1778" y="262"/>
                  </a:lnTo>
                  <a:lnTo>
                    <a:pt x="1801" y="242"/>
                  </a:lnTo>
                  <a:lnTo>
                    <a:pt x="1824" y="224"/>
                  </a:lnTo>
                  <a:lnTo>
                    <a:pt x="1845" y="208"/>
                  </a:lnTo>
                  <a:lnTo>
                    <a:pt x="1850" y="204"/>
                  </a:lnTo>
                  <a:lnTo>
                    <a:pt x="1865" y="195"/>
                  </a:lnTo>
                  <a:lnTo>
                    <a:pt x="1880" y="187"/>
                  </a:lnTo>
                  <a:lnTo>
                    <a:pt x="1888" y="183"/>
                  </a:lnTo>
                  <a:lnTo>
                    <a:pt x="1897" y="181"/>
                  </a:lnTo>
                  <a:lnTo>
                    <a:pt x="1906" y="179"/>
                  </a:lnTo>
                  <a:lnTo>
                    <a:pt x="1917" y="178"/>
                  </a:lnTo>
                  <a:lnTo>
                    <a:pt x="1927" y="179"/>
                  </a:lnTo>
                  <a:lnTo>
                    <a:pt x="1937" y="181"/>
                  </a:lnTo>
                  <a:lnTo>
                    <a:pt x="1948" y="183"/>
                  </a:lnTo>
                  <a:lnTo>
                    <a:pt x="1959" y="187"/>
                  </a:lnTo>
                  <a:lnTo>
                    <a:pt x="1988" y="199"/>
                  </a:lnTo>
                  <a:lnTo>
                    <a:pt x="2011" y="212"/>
                  </a:lnTo>
                  <a:lnTo>
                    <a:pt x="2022" y="218"/>
                  </a:lnTo>
                  <a:lnTo>
                    <a:pt x="2030" y="224"/>
                  </a:lnTo>
                  <a:lnTo>
                    <a:pt x="2039" y="230"/>
                  </a:lnTo>
                  <a:lnTo>
                    <a:pt x="2046" y="236"/>
                  </a:lnTo>
                  <a:lnTo>
                    <a:pt x="2052" y="242"/>
                  </a:lnTo>
                  <a:lnTo>
                    <a:pt x="2058" y="249"/>
                  </a:lnTo>
                  <a:lnTo>
                    <a:pt x="2063" y="256"/>
                  </a:lnTo>
                  <a:lnTo>
                    <a:pt x="2069" y="263"/>
                  </a:lnTo>
                  <a:lnTo>
                    <a:pt x="2077" y="278"/>
                  </a:lnTo>
                  <a:lnTo>
                    <a:pt x="2084" y="294"/>
                  </a:lnTo>
                  <a:lnTo>
                    <a:pt x="2094" y="320"/>
                  </a:lnTo>
                  <a:lnTo>
                    <a:pt x="2104" y="343"/>
                  </a:lnTo>
                  <a:lnTo>
                    <a:pt x="2115" y="366"/>
                  </a:lnTo>
                  <a:lnTo>
                    <a:pt x="2126" y="387"/>
                  </a:lnTo>
                  <a:lnTo>
                    <a:pt x="2136" y="408"/>
                  </a:lnTo>
                  <a:lnTo>
                    <a:pt x="2147" y="427"/>
                  </a:lnTo>
                  <a:lnTo>
                    <a:pt x="2158" y="444"/>
                  </a:lnTo>
                  <a:lnTo>
                    <a:pt x="2169" y="462"/>
                  </a:lnTo>
                  <a:lnTo>
                    <a:pt x="2181" y="478"/>
                  </a:lnTo>
                  <a:lnTo>
                    <a:pt x="2192" y="492"/>
                  </a:lnTo>
                  <a:lnTo>
                    <a:pt x="2204" y="507"/>
                  </a:lnTo>
                  <a:lnTo>
                    <a:pt x="2216" y="519"/>
                  </a:lnTo>
                  <a:lnTo>
                    <a:pt x="2229" y="531"/>
                  </a:lnTo>
                  <a:lnTo>
                    <a:pt x="2241" y="541"/>
                  </a:lnTo>
                  <a:lnTo>
                    <a:pt x="2253" y="552"/>
                  </a:lnTo>
                  <a:lnTo>
                    <a:pt x="2266" y="560"/>
                  </a:lnTo>
                  <a:lnTo>
                    <a:pt x="2273" y="564"/>
                  </a:lnTo>
                  <a:lnTo>
                    <a:pt x="2278" y="568"/>
                  </a:lnTo>
                  <a:lnTo>
                    <a:pt x="2282" y="572"/>
                  </a:lnTo>
                  <a:lnTo>
                    <a:pt x="2285" y="576"/>
                  </a:lnTo>
                  <a:lnTo>
                    <a:pt x="2287" y="580"/>
                  </a:lnTo>
                  <a:lnTo>
                    <a:pt x="2289" y="584"/>
                  </a:lnTo>
                  <a:lnTo>
                    <a:pt x="2289" y="588"/>
                  </a:lnTo>
                  <a:lnTo>
                    <a:pt x="2289" y="592"/>
                  </a:lnTo>
                  <a:lnTo>
                    <a:pt x="2286" y="597"/>
                  </a:lnTo>
                  <a:lnTo>
                    <a:pt x="2282" y="602"/>
                  </a:lnTo>
                  <a:lnTo>
                    <a:pt x="2276" y="606"/>
                  </a:lnTo>
                  <a:lnTo>
                    <a:pt x="2267" y="609"/>
                  </a:lnTo>
                  <a:lnTo>
                    <a:pt x="2259" y="612"/>
                  </a:lnTo>
                  <a:lnTo>
                    <a:pt x="2249" y="613"/>
                  </a:lnTo>
                  <a:lnTo>
                    <a:pt x="2238" y="614"/>
                  </a:lnTo>
                  <a:lnTo>
                    <a:pt x="2226" y="614"/>
                  </a:lnTo>
                  <a:lnTo>
                    <a:pt x="2205" y="611"/>
                  </a:lnTo>
                  <a:lnTo>
                    <a:pt x="2186" y="607"/>
                  </a:lnTo>
                  <a:lnTo>
                    <a:pt x="2165" y="601"/>
                  </a:lnTo>
                  <a:lnTo>
                    <a:pt x="2145" y="592"/>
                  </a:lnTo>
                  <a:lnTo>
                    <a:pt x="2126" y="583"/>
                  </a:lnTo>
                  <a:lnTo>
                    <a:pt x="2106" y="571"/>
                  </a:lnTo>
                  <a:lnTo>
                    <a:pt x="2086" y="558"/>
                  </a:lnTo>
                  <a:lnTo>
                    <a:pt x="2066" y="543"/>
                  </a:lnTo>
                  <a:lnTo>
                    <a:pt x="2047" y="526"/>
                  </a:lnTo>
                  <a:lnTo>
                    <a:pt x="2029" y="508"/>
                  </a:lnTo>
                  <a:lnTo>
                    <a:pt x="2009" y="487"/>
                  </a:lnTo>
                  <a:lnTo>
                    <a:pt x="1991" y="465"/>
                  </a:lnTo>
                  <a:lnTo>
                    <a:pt x="1973" y="441"/>
                  </a:lnTo>
                  <a:lnTo>
                    <a:pt x="1954" y="416"/>
                  </a:lnTo>
                  <a:lnTo>
                    <a:pt x="1937" y="388"/>
                  </a:lnTo>
                  <a:lnTo>
                    <a:pt x="1920" y="360"/>
                  </a:lnTo>
                  <a:lnTo>
                    <a:pt x="1913" y="351"/>
                  </a:lnTo>
                  <a:lnTo>
                    <a:pt x="1906" y="344"/>
                  </a:lnTo>
                  <a:lnTo>
                    <a:pt x="1899" y="339"/>
                  </a:lnTo>
                  <a:lnTo>
                    <a:pt x="1892" y="336"/>
                  </a:lnTo>
                  <a:lnTo>
                    <a:pt x="1884" y="335"/>
                  </a:lnTo>
                  <a:lnTo>
                    <a:pt x="1875" y="335"/>
                  </a:lnTo>
                  <a:lnTo>
                    <a:pt x="1867" y="338"/>
                  </a:lnTo>
                  <a:lnTo>
                    <a:pt x="1857" y="343"/>
                  </a:lnTo>
                  <a:lnTo>
                    <a:pt x="1838" y="358"/>
                  </a:lnTo>
                  <a:lnTo>
                    <a:pt x="1821" y="372"/>
                  </a:lnTo>
                  <a:lnTo>
                    <a:pt x="1804" y="387"/>
                  </a:lnTo>
                  <a:lnTo>
                    <a:pt x="1789" y="402"/>
                  </a:lnTo>
                  <a:lnTo>
                    <a:pt x="1759" y="434"/>
                  </a:lnTo>
                  <a:lnTo>
                    <a:pt x="1730" y="468"/>
                  </a:lnTo>
                  <a:lnTo>
                    <a:pt x="1712" y="488"/>
                  </a:lnTo>
                  <a:lnTo>
                    <a:pt x="1692" y="511"/>
                  </a:lnTo>
                  <a:lnTo>
                    <a:pt x="1671" y="535"/>
                  </a:lnTo>
                  <a:lnTo>
                    <a:pt x="1647" y="560"/>
                  </a:lnTo>
                  <a:lnTo>
                    <a:pt x="1638" y="568"/>
                  </a:lnTo>
                  <a:lnTo>
                    <a:pt x="1629" y="574"/>
                  </a:lnTo>
                  <a:lnTo>
                    <a:pt x="1620" y="580"/>
                  </a:lnTo>
                  <a:lnTo>
                    <a:pt x="1611" y="585"/>
                  </a:lnTo>
                  <a:lnTo>
                    <a:pt x="1600" y="588"/>
                  </a:lnTo>
                  <a:lnTo>
                    <a:pt x="1590" y="591"/>
                  </a:lnTo>
                  <a:lnTo>
                    <a:pt x="1580" y="592"/>
                  </a:lnTo>
                  <a:lnTo>
                    <a:pt x="1569" y="593"/>
                  </a:lnTo>
                  <a:lnTo>
                    <a:pt x="1557" y="592"/>
                  </a:lnTo>
                  <a:lnTo>
                    <a:pt x="1545" y="590"/>
                  </a:lnTo>
                  <a:lnTo>
                    <a:pt x="1534" y="588"/>
                  </a:lnTo>
                  <a:lnTo>
                    <a:pt x="1522" y="584"/>
                  </a:lnTo>
                  <a:lnTo>
                    <a:pt x="1509" y="579"/>
                  </a:lnTo>
                  <a:lnTo>
                    <a:pt x="1495" y="573"/>
                  </a:lnTo>
                  <a:lnTo>
                    <a:pt x="1482" y="566"/>
                  </a:lnTo>
                  <a:lnTo>
                    <a:pt x="1469" y="558"/>
                  </a:lnTo>
                  <a:lnTo>
                    <a:pt x="1452" y="546"/>
                  </a:lnTo>
                  <a:lnTo>
                    <a:pt x="1438" y="535"/>
                  </a:lnTo>
                  <a:lnTo>
                    <a:pt x="1425" y="523"/>
                  </a:lnTo>
                  <a:lnTo>
                    <a:pt x="1414" y="510"/>
                  </a:lnTo>
                  <a:lnTo>
                    <a:pt x="1404" y="495"/>
                  </a:lnTo>
                  <a:lnTo>
                    <a:pt x="1397" y="480"/>
                  </a:lnTo>
                  <a:lnTo>
                    <a:pt x="1391" y="464"/>
                  </a:lnTo>
                  <a:lnTo>
                    <a:pt x="1387" y="446"/>
                  </a:lnTo>
                  <a:lnTo>
                    <a:pt x="1385" y="437"/>
                  </a:lnTo>
                  <a:lnTo>
                    <a:pt x="1378" y="443"/>
                  </a:lnTo>
                  <a:lnTo>
                    <a:pt x="1351" y="466"/>
                  </a:lnTo>
                  <a:lnTo>
                    <a:pt x="1319" y="491"/>
                  </a:lnTo>
                  <a:lnTo>
                    <a:pt x="1299" y="506"/>
                  </a:lnTo>
                  <a:lnTo>
                    <a:pt x="1279" y="520"/>
                  </a:lnTo>
                  <a:lnTo>
                    <a:pt x="1257" y="534"/>
                  </a:lnTo>
                  <a:lnTo>
                    <a:pt x="1233" y="547"/>
                  </a:lnTo>
                  <a:lnTo>
                    <a:pt x="1209" y="561"/>
                  </a:lnTo>
                  <a:lnTo>
                    <a:pt x="1183" y="573"/>
                  </a:lnTo>
                  <a:lnTo>
                    <a:pt x="1157" y="584"/>
                  </a:lnTo>
                  <a:lnTo>
                    <a:pt x="1130" y="594"/>
                  </a:lnTo>
                  <a:lnTo>
                    <a:pt x="1103" y="603"/>
                  </a:lnTo>
                  <a:lnTo>
                    <a:pt x="1074" y="609"/>
                  </a:lnTo>
                  <a:lnTo>
                    <a:pt x="1060" y="611"/>
                  </a:lnTo>
                  <a:lnTo>
                    <a:pt x="1045" y="613"/>
                  </a:lnTo>
                  <a:lnTo>
                    <a:pt x="1031" y="613"/>
                  </a:lnTo>
                  <a:lnTo>
                    <a:pt x="1017" y="614"/>
                  </a:lnTo>
                  <a:lnTo>
                    <a:pt x="993" y="613"/>
                  </a:lnTo>
                  <a:lnTo>
                    <a:pt x="970" y="610"/>
                  </a:lnTo>
                  <a:lnTo>
                    <a:pt x="948" y="606"/>
                  </a:lnTo>
                  <a:lnTo>
                    <a:pt x="925" y="601"/>
                  </a:lnTo>
                  <a:lnTo>
                    <a:pt x="904" y="593"/>
                  </a:lnTo>
                  <a:lnTo>
                    <a:pt x="882" y="585"/>
                  </a:lnTo>
                  <a:lnTo>
                    <a:pt x="862" y="576"/>
                  </a:lnTo>
                  <a:lnTo>
                    <a:pt x="842" y="566"/>
                  </a:lnTo>
                  <a:lnTo>
                    <a:pt x="823" y="555"/>
                  </a:lnTo>
                  <a:lnTo>
                    <a:pt x="806" y="542"/>
                  </a:lnTo>
                  <a:lnTo>
                    <a:pt x="788" y="530"/>
                  </a:lnTo>
                  <a:lnTo>
                    <a:pt x="773" y="517"/>
                  </a:lnTo>
                  <a:lnTo>
                    <a:pt x="759" y="503"/>
                  </a:lnTo>
                  <a:lnTo>
                    <a:pt x="746" y="489"/>
                  </a:lnTo>
                  <a:lnTo>
                    <a:pt x="733" y="475"/>
                  </a:lnTo>
                  <a:lnTo>
                    <a:pt x="723" y="461"/>
                  </a:lnTo>
                  <a:lnTo>
                    <a:pt x="720" y="457"/>
                  </a:lnTo>
                  <a:lnTo>
                    <a:pt x="716" y="459"/>
                  </a:lnTo>
                  <a:lnTo>
                    <a:pt x="673" y="477"/>
                  </a:lnTo>
                  <a:lnTo>
                    <a:pt x="632" y="496"/>
                  </a:lnTo>
                  <a:lnTo>
                    <a:pt x="593" y="516"/>
                  </a:lnTo>
                  <a:lnTo>
                    <a:pt x="555" y="535"/>
                  </a:lnTo>
                  <a:lnTo>
                    <a:pt x="517" y="556"/>
                  </a:lnTo>
                  <a:lnTo>
                    <a:pt x="481" y="575"/>
                  </a:lnTo>
                  <a:lnTo>
                    <a:pt x="448" y="594"/>
                  </a:lnTo>
                  <a:lnTo>
                    <a:pt x="414" y="615"/>
                  </a:lnTo>
                  <a:lnTo>
                    <a:pt x="412" y="616"/>
                  </a:lnTo>
                  <a:lnTo>
                    <a:pt x="412" y="619"/>
                  </a:lnTo>
                  <a:lnTo>
                    <a:pt x="408" y="683"/>
                  </a:lnTo>
                  <a:lnTo>
                    <a:pt x="404" y="752"/>
                  </a:lnTo>
                  <a:lnTo>
                    <a:pt x="401" y="787"/>
                  </a:lnTo>
                  <a:lnTo>
                    <a:pt x="397" y="824"/>
                  </a:lnTo>
                  <a:lnTo>
                    <a:pt x="392" y="862"/>
                  </a:lnTo>
                  <a:lnTo>
                    <a:pt x="387" y="900"/>
                  </a:lnTo>
                  <a:lnTo>
                    <a:pt x="381" y="937"/>
                  </a:lnTo>
                  <a:lnTo>
                    <a:pt x="374" y="975"/>
                  </a:lnTo>
                  <a:lnTo>
                    <a:pt x="367" y="1013"/>
                  </a:lnTo>
                  <a:lnTo>
                    <a:pt x="359" y="1051"/>
                  </a:lnTo>
                  <a:lnTo>
                    <a:pt x="350" y="1088"/>
                  </a:lnTo>
                  <a:lnTo>
                    <a:pt x="340" y="1125"/>
                  </a:lnTo>
                  <a:lnTo>
                    <a:pt x="328" y="1161"/>
                  </a:lnTo>
                  <a:lnTo>
                    <a:pt x="316" y="1196"/>
                  </a:lnTo>
                  <a:lnTo>
                    <a:pt x="304" y="1227"/>
                  </a:lnTo>
                  <a:lnTo>
                    <a:pt x="291" y="1257"/>
                  </a:lnTo>
                  <a:lnTo>
                    <a:pt x="276" y="1285"/>
                  </a:lnTo>
                  <a:lnTo>
                    <a:pt x="262" y="1311"/>
                  </a:lnTo>
                  <a:lnTo>
                    <a:pt x="247" y="1334"/>
                  </a:lnTo>
                  <a:lnTo>
                    <a:pt x="231" y="1357"/>
                  </a:lnTo>
                  <a:lnTo>
                    <a:pt x="215" y="1376"/>
                  </a:lnTo>
                  <a:lnTo>
                    <a:pt x="199" y="1394"/>
                  </a:lnTo>
                  <a:lnTo>
                    <a:pt x="180" y="1409"/>
                  </a:lnTo>
                  <a:lnTo>
                    <a:pt x="163" y="1423"/>
                  </a:lnTo>
                  <a:lnTo>
                    <a:pt x="153" y="1429"/>
                  </a:lnTo>
                  <a:lnTo>
                    <a:pt x="144" y="1434"/>
                  </a:lnTo>
                  <a:lnTo>
                    <a:pt x="135" y="1439"/>
                  </a:lnTo>
                  <a:lnTo>
                    <a:pt x="124" y="1444"/>
                  </a:lnTo>
                  <a:lnTo>
                    <a:pt x="114" y="1448"/>
                  </a:lnTo>
                  <a:lnTo>
                    <a:pt x="105" y="1451"/>
                  </a:lnTo>
                  <a:lnTo>
                    <a:pt x="95" y="1454"/>
                  </a:lnTo>
                  <a:lnTo>
                    <a:pt x="85" y="1456"/>
                  </a:lnTo>
                  <a:lnTo>
                    <a:pt x="73" y="1458"/>
                  </a:lnTo>
                  <a:lnTo>
                    <a:pt x="63" y="1459"/>
                  </a:lnTo>
                  <a:lnTo>
                    <a:pt x="52" y="1460"/>
                  </a:lnTo>
                  <a:lnTo>
                    <a:pt x="42" y="1460"/>
                  </a:lnTo>
                  <a:lnTo>
                    <a:pt x="0" y="1423"/>
                  </a:lnTo>
                  <a:lnTo>
                    <a:pt x="22" y="1384"/>
                  </a:lnTo>
                  <a:lnTo>
                    <a:pt x="34" y="1383"/>
                  </a:lnTo>
                  <a:lnTo>
                    <a:pt x="44" y="1381"/>
                  </a:lnTo>
                  <a:lnTo>
                    <a:pt x="55" y="1377"/>
                  </a:lnTo>
                  <a:lnTo>
                    <a:pt x="65" y="1372"/>
                  </a:lnTo>
                  <a:lnTo>
                    <a:pt x="75" y="1366"/>
                  </a:lnTo>
                  <a:lnTo>
                    <a:pt x="86" y="1358"/>
                  </a:lnTo>
                  <a:lnTo>
                    <a:pt x="95" y="1349"/>
                  </a:lnTo>
                  <a:lnTo>
                    <a:pt x="104" y="1337"/>
                  </a:lnTo>
                  <a:lnTo>
                    <a:pt x="113" y="1326"/>
                  </a:lnTo>
                  <a:lnTo>
                    <a:pt x="122" y="1313"/>
                  </a:lnTo>
                  <a:lnTo>
                    <a:pt x="132" y="1298"/>
                  </a:lnTo>
                  <a:lnTo>
                    <a:pt x="140" y="1282"/>
                  </a:lnTo>
                  <a:lnTo>
                    <a:pt x="148" y="1265"/>
                  </a:lnTo>
                  <a:lnTo>
                    <a:pt x="156" y="1248"/>
                  </a:lnTo>
                  <a:lnTo>
                    <a:pt x="163" y="1228"/>
                  </a:lnTo>
                  <a:lnTo>
                    <a:pt x="171" y="1208"/>
                  </a:lnTo>
                  <a:lnTo>
                    <a:pt x="177" y="1186"/>
                  </a:lnTo>
                  <a:lnTo>
                    <a:pt x="185" y="1164"/>
                  </a:lnTo>
                  <a:lnTo>
                    <a:pt x="191" y="1140"/>
                  </a:lnTo>
                  <a:lnTo>
                    <a:pt x="197" y="1115"/>
                  </a:lnTo>
                  <a:lnTo>
                    <a:pt x="203" y="1089"/>
                  </a:lnTo>
                  <a:lnTo>
                    <a:pt x="208" y="1063"/>
                  </a:lnTo>
                  <a:lnTo>
                    <a:pt x="213" y="1035"/>
                  </a:lnTo>
                  <a:lnTo>
                    <a:pt x="217" y="1008"/>
                  </a:lnTo>
                  <a:lnTo>
                    <a:pt x="225" y="949"/>
                  </a:lnTo>
                  <a:lnTo>
                    <a:pt x="231" y="885"/>
                  </a:lnTo>
                  <a:lnTo>
                    <a:pt x="237" y="820"/>
                  </a:lnTo>
                  <a:lnTo>
                    <a:pt x="239" y="752"/>
                  </a:lnTo>
                  <a:lnTo>
                    <a:pt x="240" y="738"/>
                  </a:lnTo>
                  <a:lnTo>
                    <a:pt x="240" y="620"/>
                  </a:lnTo>
                  <a:lnTo>
                    <a:pt x="240" y="617"/>
                  </a:lnTo>
                  <a:lnTo>
                    <a:pt x="239" y="585"/>
                  </a:lnTo>
                  <a:lnTo>
                    <a:pt x="238" y="553"/>
                  </a:lnTo>
                  <a:lnTo>
                    <a:pt x="236" y="519"/>
                  </a:lnTo>
                  <a:lnTo>
                    <a:pt x="235" y="485"/>
                  </a:lnTo>
                  <a:lnTo>
                    <a:pt x="234" y="470"/>
                  </a:lnTo>
                  <a:lnTo>
                    <a:pt x="224" y="481"/>
                  </a:lnTo>
                  <a:lnTo>
                    <a:pt x="210" y="496"/>
                  </a:lnTo>
                  <a:lnTo>
                    <a:pt x="195" y="511"/>
                  </a:lnTo>
                  <a:lnTo>
                    <a:pt x="176" y="525"/>
                  </a:lnTo>
                  <a:lnTo>
                    <a:pt x="157" y="538"/>
                  </a:lnTo>
                  <a:lnTo>
                    <a:pt x="147" y="544"/>
                  </a:lnTo>
                  <a:lnTo>
                    <a:pt x="136" y="549"/>
                  </a:lnTo>
                  <a:lnTo>
                    <a:pt x="125" y="555"/>
                  </a:lnTo>
                  <a:lnTo>
                    <a:pt x="114" y="559"/>
                  </a:lnTo>
                  <a:lnTo>
                    <a:pt x="103" y="562"/>
                  </a:lnTo>
                  <a:lnTo>
                    <a:pt x="92" y="565"/>
                  </a:lnTo>
                  <a:lnTo>
                    <a:pt x="80" y="567"/>
                  </a:lnTo>
                  <a:lnTo>
                    <a:pt x="68" y="568"/>
                  </a:lnTo>
                  <a:lnTo>
                    <a:pt x="27" y="514"/>
                  </a:lnTo>
                  <a:lnTo>
                    <a:pt x="86" y="449"/>
                  </a:lnTo>
                  <a:lnTo>
                    <a:pt x="99" y="448"/>
                  </a:lnTo>
                  <a:lnTo>
                    <a:pt x="113" y="445"/>
                  </a:lnTo>
                  <a:lnTo>
                    <a:pt x="128" y="440"/>
                  </a:lnTo>
                  <a:lnTo>
                    <a:pt x="143" y="433"/>
                  </a:lnTo>
                  <a:lnTo>
                    <a:pt x="158" y="425"/>
                  </a:lnTo>
                  <a:lnTo>
                    <a:pt x="172" y="415"/>
                  </a:lnTo>
                  <a:lnTo>
                    <a:pt x="188" y="402"/>
                  </a:lnTo>
                  <a:lnTo>
                    <a:pt x="202" y="390"/>
                  </a:lnTo>
                  <a:lnTo>
                    <a:pt x="216" y="377"/>
                  </a:lnTo>
                  <a:lnTo>
                    <a:pt x="229" y="363"/>
                  </a:lnTo>
                  <a:lnTo>
                    <a:pt x="242" y="347"/>
                  </a:lnTo>
                  <a:lnTo>
                    <a:pt x="254" y="332"/>
                  </a:lnTo>
                  <a:lnTo>
                    <a:pt x="265" y="316"/>
                  </a:lnTo>
                  <a:lnTo>
                    <a:pt x="274" y="300"/>
                  </a:lnTo>
                  <a:lnTo>
                    <a:pt x="284" y="285"/>
                  </a:lnTo>
                  <a:lnTo>
                    <a:pt x="291" y="269"/>
                  </a:lnTo>
                  <a:lnTo>
                    <a:pt x="294" y="260"/>
                  </a:lnTo>
                  <a:lnTo>
                    <a:pt x="296" y="249"/>
                  </a:lnTo>
                  <a:lnTo>
                    <a:pt x="297" y="240"/>
                  </a:lnTo>
                  <a:lnTo>
                    <a:pt x="297" y="230"/>
                  </a:lnTo>
                  <a:lnTo>
                    <a:pt x="296" y="221"/>
                  </a:lnTo>
                  <a:lnTo>
                    <a:pt x="293" y="212"/>
                  </a:lnTo>
                  <a:lnTo>
                    <a:pt x="290" y="202"/>
                  </a:lnTo>
                  <a:lnTo>
                    <a:pt x="285" y="194"/>
                  </a:lnTo>
                  <a:lnTo>
                    <a:pt x="281" y="189"/>
                  </a:lnTo>
                  <a:lnTo>
                    <a:pt x="277" y="185"/>
                  </a:lnTo>
                  <a:lnTo>
                    <a:pt x="272" y="181"/>
                  </a:lnTo>
                  <a:lnTo>
                    <a:pt x="267" y="178"/>
                  </a:lnTo>
                  <a:lnTo>
                    <a:pt x="263" y="175"/>
                  </a:lnTo>
                  <a:lnTo>
                    <a:pt x="257" y="174"/>
                  </a:lnTo>
                  <a:lnTo>
                    <a:pt x="252" y="172"/>
                  </a:lnTo>
                  <a:lnTo>
                    <a:pt x="247" y="172"/>
                  </a:lnTo>
                  <a:lnTo>
                    <a:pt x="193" y="124"/>
                  </a:lnTo>
                  <a:lnTo>
                    <a:pt x="237" y="72"/>
                  </a:lnTo>
                  <a:lnTo>
                    <a:pt x="250" y="73"/>
                  </a:lnTo>
                  <a:lnTo>
                    <a:pt x="261" y="74"/>
                  </a:lnTo>
                  <a:lnTo>
                    <a:pt x="272" y="77"/>
                  </a:lnTo>
                  <a:lnTo>
                    <a:pt x="282" y="80"/>
                  </a:lnTo>
                  <a:lnTo>
                    <a:pt x="292" y="84"/>
                  </a:lnTo>
                  <a:lnTo>
                    <a:pt x="301" y="89"/>
                  </a:lnTo>
                  <a:lnTo>
                    <a:pt x="308" y="94"/>
                  </a:lnTo>
                  <a:lnTo>
                    <a:pt x="315" y="99"/>
                  </a:lnTo>
                  <a:lnTo>
                    <a:pt x="326" y="109"/>
                  </a:lnTo>
                  <a:lnTo>
                    <a:pt x="335" y="118"/>
                  </a:lnTo>
                  <a:lnTo>
                    <a:pt x="340" y="124"/>
                  </a:lnTo>
                  <a:lnTo>
                    <a:pt x="342" y="127"/>
                  </a:lnTo>
                  <a:lnTo>
                    <a:pt x="345" y="132"/>
                  </a:lnTo>
                  <a:lnTo>
                    <a:pt x="350" y="128"/>
                  </a:lnTo>
                  <a:lnTo>
                    <a:pt x="361" y="120"/>
                  </a:lnTo>
                  <a:lnTo>
                    <a:pt x="372" y="114"/>
                  </a:lnTo>
                  <a:lnTo>
                    <a:pt x="386" y="110"/>
                  </a:lnTo>
                  <a:lnTo>
                    <a:pt x="398" y="108"/>
                  </a:lnTo>
                  <a:lnTo>
                    <a:pt x="412" y="106"/>
                  </a:lnTo>
                  <a:lnTo>
                    <a:pt x="425" y="109"/>
                  </a:lnTo>
                  <a:lnTo>
                    <a:pt x="440" y="112"/>
                  </a:lnTo>
                  <a:lnTo>
                    <a:pt x="454" y="118"/>
                  </a:lnTo>
                  <a:lnTo>
                    <a:pt x="464" y="123"/>
                  </a:lnTo>
                  <a:lnTo>
                    <a:pt x="473" y="127"/>
                  </a:lnTo>
                  <a:lnTo>
                    <a:pt x="481" y="132"/>
                  </a:lnTo>
                  <a:lnTo>
                    <a:pt x="489" y="137"/>
                  </a:lnTo>
                  <a:lnTo>
                    <a:pt x="494" y="141"/>
                  </a:lnTo>
                  <a:lnTo>
                    <a:pt x="498" y="146"/>
                  </a:lnTo>
                  <a:lnTo>
                    <a:pt x="502" y="151"/>
                  </a:lnTo>
                  <a:lnTo>
                    <a:pt x="504" y="157"/>
                  </a:lnTo>
                  <a:lnTo>
                    <a:pt x="505" y="162"/>
                  </a:lnTo>
                  <a:lnTo>
                    <a:pt x="506" y="168"/>
                  </a:lnTo>
                  <a:lnTo>
                    <a:pt x="506" y="174"/>
                  </a:lnTo>
                  <a:lnTo>
                    <a:pt x="505" y="181"/>
                  </a:lnTo>
                  <a:lnTo>
                    <a:pt x="504" y="188"/>
                  </a:lnTo>
                  <a:lnTo>
                    <a:pt x="501" y="196"/>
                  </a:lnTo>
                  <a:lnTo>
                    <a:pt x="498" y="206"/>
                  </a:lnTo>
                  <a:lnTo>
                    <a:pt x="494" y="215"/>
                  </a:lnTo>
                  <a:lnTo>
                    <a:pt x="485" y="233"/>
                  </a:lnTo>
                  <a:lnTo>
                    <a:pt x="476" y="258"/>
                  </a:lnTo>
                  <a:lnTo>
                    <a:pt x="466" y="287"/>
                  </a:lnTo>
                  <a:lnTo>
                    <a:pt x="456" y="322"/>
                  </a:lnTo>
                  <a:lnTo>
                    <a:pt x="445" y="362"/>
                  </a:lnTo>
                  <a:lnTo>
                    <a:pt x="435" y="406"/>
                  </a:lnTo>
                  <a:lnTo>
                    <a:pt x="430" y="429"/>
                  </a:lnTo>
                  <a:lnTo>
                    <a:pt x="426" y="454"/>
                  </a:lnTo>
                  <a:lnTo>
                    <a:pt x="422" y="478"/>
                  </a:lnTo>
                  <a:lnTo>
                    <a:pt x="419" y="504"/>
                  </a:lnTo>
                  <a:lnTo>
                    <a:pt x="418" y="515"/>
                  </a:lnTo>
                  <a:lnTo>
                    <a:pt x="427" y="510"/>
                  </a:lnTo>
                  <a:lnTo>
                    <a:pt x="464" y="490"/>
                  </a:lnTo>
                  <a:lnTo>
                    <a:pt x="501" y="472"/>
                  </a:lnTo>
                  <a:lnTo>
                    <a:pt x="536" y="455"/>
                  </a:lnTo>
                  <a:lnTo>
                    <a:pt x="571" y="438"/>
                  </a:lnTo>
                  <a:lnTo>
                    <a:pt x="604" y="423"/>
                  </a:lnTo>
                  <a:lnTo>
                    <a:pt x="635" y="410"/>
                  </a:lnTo>
                  <a:lnTo>
                    <a:pt x="664" y="396"/>
                  </a:lnTo>
                  <a:lnTo>
                    <a:pt x="690" y="385"/>
                  </a:lnTo>
                  <a:lnTo>
                    <a:pt x="694" y="383"/>
                  </a:lnTo>
                  <a:lnTo>
                    <a:pt x="694" y="380"/>
                  </a:lnTo>
                  <a:lnTo>
                    <a:pt x="695" y="358"/>
                  </a:lnTo>
                  <a:lnTo>
                    <a:pt x="697" y="335"/>
                  </a:lnTo>
                  <a:lnTo>
                    <a:pt x="701" y="315"/>
                  </a:lnTo>
                  <a:lnTo>
                    <a:pt x="706" y="294"/>
                  </a:lnTo>
                  <a:lnTo>
                    <a:pt x="712" y="274"/>
                  </a:lnTo>
                  <a:lnTo>
                    <a:pt x="720" y="256"/>
                  </a:lnTo>
                  <a:lnTo>
                    <a:pt x="728" y="236"/>
                  </a:lnTo>
                  <a:lnTo>
                    <a:pt x="737" y="219"/>
                  </a:lnTo>
                  <a:lnTo>
                    <a:pt x="749" y="201"/>
                  </a:lnTo>
                  <a:lnTo>
                    <a:pt x="760" y="185"/>
                  </a:lnTo>
                  <a:lnTo>
                    <a:pt x="772" y="169"/>
                  </a:lnTo>
                  <a:lnTo>
                    <a:pt x="784" y="153"/>
                  </a:lnTo>
                  <a:lnTo>
                    <a:pt x="798" y="139"/>
                  </a:lnTo>
                  <a:lnTo>
                    <a:pt x="812" y="126"/>
                  </a:lnTo>
                  <a:lnTo>
                    <a:pt x="826" y="113"/>
                  </a:lnTo>
                  <a:lnTo>
                    <a:pt x="840" y="99"/>
                  </a:lnTo>
                  <a:lnTo>
                    <a:pt x="855" y="88"/>
                  </a:lnTo>
                  <a:lnTo>
                    <a:pt x="870" y="77"/>
                  </a:lnTo>
                  <a:lnTo>
                    <a:pt x="884" y="67"/>
                  </a:lnTo>
                  <a:lnTo>
                    <a:pt x="900" y="58"/>
                  </a:lnTo>
                  <a:lnTo>
                    <a:pt x="928" y="40"/>
                  </a:lnTo>
                  <a:lnTo>
                    <a:pt x="957" y="26"/>
                  </a:lnTo>
                  <a:lnTo>
                    <a:pt x="982" y="15"/>
                  </a:lnTo>
                  <a:lnTo>
                    <a:pt x="1006" y="7"/>
                  </a:lnTo>
                  <a:lnTo>
                    <a:pt x="1017" y="4"/>
                  </a:lnTo>
                  <a:lnTo>
                    <a:pt x="1026" y="2"/>
                  </a:lnTo>
                  <a:lnTo>
                    <a:pt x="1035" y="1"/>
                  </a:lnTo>
                  <a:lnTo>
                    <a:pt x="1042" y="0"/>
                  </a:lnTo>
                  <a:lnTo>
                    <a:pt x="1091" y="53"/>
                  </a:lnTo>
                  <a:lnTo>
                    <a:pt x="1042" y="10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799"/>
            </a:p>
          </p:txBody>
        </p:sp>
        <p:sp>
          <p:nvSpPr>
            <p:cNvPr id="23" name="Freeform 50"/>
            <p:cNvSpPr>
              <a:spLocks/>
            </p:cNvSpPr>
            <p:nvPr userDrawn="1"/>
          </p:nvSpPr>
          <p:spPr bwMode="auto">
            <a:xfrm>
              <a:off x="7147" y="571"/>
              <a:ext cx="17" cy="15"/>
            </a:xfrm>
            <a:custGeom>
              <a:avLst/>
              <a:gdLst>
                <a:gd name="T0" fmla="*/ 44 w 202"/>
                <a:gd name="T1" fmla="*/ 0 h 178"/>
                <a:gd name="T2" fmla="*/ 32 w 202"/>
                <a:gd name="T3" fmla="*/ 1 h 178"/>
                <a:gd name="T4" fmla="*/ 21 w 202"/>
                <a:gd name="T5" fmla="*/ 3 h 178"/>
                <a:gd name="T6" fmla="*/ 17 w 202"/>
                <a:gd name="T7" fmla="*/ 5 h 178"/>
                <a:gd name="T8" fmla="*/ 13 w 202"/>
                <a:gd name="T9" fmla="*/ 7 h 178"/>
                <a:gd name="T10" fmla="*/ 10 w 202"/>
                <a:gd name="T11" fmla="*/ 9 h 178"/>
                <a:gd name="T12" fmla="*/ 8 w 202"/>
                <a:gd name="T13" fmla="*/ 12 h 178"/>
                <a:gd name="T14" fmla="*/ 4 w 202"/>
                <a:gd name="T15" fmla="*/ 19 h 178"/>
                <a:gd name="T16" fmla="*/ 1 w 202"/>
                <a:gd name="T17" fmla="*/ 25 h 178"/>
                <a:gd name="T18" fmla="*/ 0 w 202"/>
                <a:gd name="T19" fmla="*/ 32 h 178"/>
                <a:gd name="T20" fmla="*/ 1 w 202"/>
                <a:gd name="T21" fmla="*/ 38 h 178"/>
                <a:gd name="T22" fmla="*/ 2 w 202"/>
                <a:gd name="T23" fmla="*/ 45 h 178"/>
                <a:gd name="T24" fmla="*/ 5 w 202"/>
                <a:gd name="T25" fmla="*/ 51 h 178"/>
                <a:gd name="T26" fmla="*/ 7 w 202"/>
                <a:gd name="T27" fmla="*/ 57 h 178"/>
                <a:gd name="T28" fmla="*/ 10 w 202"/>
                <a:gd name="T29" fmla="*/ 63 h 178"/>
                <a:gd name="T30" fmla="*/ 15 w 202"/>
                <a:gd name="T31" fmla="*/ 74 h 178"/>
                <a:gd name="T32" fmla="*/ 22 w 202"/>
                <a:gd name="T33" fmla="*/ 84 h 178"/>
                <a:gd name="T34" fmla="*/ 30 w 202"/>
                <a:gd name="T35" fmla="*/ 95 h 178"/>
                <a:gd name="T36" fmla="*/ 38 w 202"/>
                <a:gd name="T37" fmla="*/ 104 h 178"/>
                <a:gd name="T38" fmla="*/ 48 w 202"/>
                <a:gd name="T39" fmla="*/ 114 h 178"/>
                <a:gd name="T40" fmla="*/ 59 w 202"/>
                <a:gd name="T41" fmla="*/ 124 h 178"/>
                <a:gd name="T42" fmla="*/ 69 w 202"/>
                <a:gd name="T43" fmla="*/ 133 h 178"/>
                <a:gd name="T44" fmla="*/ 80 w 202"/>
                <a:gd name="T45" fmla="*/ 141 h 178"/>
                <a:gd name="T46" fmla="*/ 91 w 202"/>
                <a:gd name="T47" fmla="*/ 149 h 178"/>
                <a:gd name="T48" fmla="*/ 102 w 202"/>
                <a:gd name="T49" fmla="*/ 156 h 178"/>
                <a:gd name="T50" fmla="*/ 114 w 202"/>
                <a:gd name="T51" fmla="*/ 162 h 178"/>
                <a:gd name="T52" fmla="*/ 125 w 202"/>
                <a:gd name="T53" fmla="*/ 168 h 178"/>
                <a:gd name="T54" fmla="*/ 136 w 202"/>
                <a:gd name="T55" fmla="*/ 172 h 178"/>
                <a:gd name="T56" fmla="*/ 146 w 202"/>
                <a:gd name="T57" fmla="*/ 175 h 178"/>
                <a:gd name="T58" fmla="*/ 157 w 202"/>
                <a:gd name="T59" fmla="*/ 177 h 178"/>
                <a:gd name="T60" fmla="*/ 166 w 202"/>
                <a:gd name="T61" fmla="*/ 178 h 178"/>
                <a:gd name="T62" fmla="*/ 171 w 202"/>
                <a:gd name="T63" fmla="*/ 178 h 178"/>
                <a:gd name="T64" fmla="*/ 176 w 202"/>
                <a:gd name="T65" fmla="*/ 177 h 178"/>
                <a:gd name="T66" fmla="*/ 181 w 202"/>
                <a:gd name="T67" fmla="*/ 176 h 178"/>
                <a:gd name="T68" fmla="*/ 185 w 202"/>
                <a:gd name="T69" fmla="*/ 174 h 178"/>
                <a:gd name="T70" fmla="*/ 188 w 202"/>
                <a:gd name="T71" fmla="*/ 172 h 178"/>
                <a:gd name="T72" fmla="*/ 192 w 202"/>
                <a:gd name="T73" fmla="*/ 170 h 178"/>
                <a:gd name="T74" fmla="*/ 195 w 202"/>
                <a:gd name="T75" fmla="*/ 167 h 178"/>
                <a:gd name="T76" fmla="*/ 197 w 202"/>
                <a:gd name="T77" fmla="*/ 163 h 178"/>
                <a:gd name="T78" fmla="*/ 200 w 202"/>
                <a:gd name="T79" fmla="*/ 158 h 178"/>
                <a:gd name="T80" fmla="*/ 201 w 202"/>
                <a:gd name="T81" fmla="*/ 153 h 178"/>
                <a:gd name="T82" fmla="*/ 202 w 202"/>
                <a:gd name="T83" fmla="*/ 147 h 178"/>
                <a:gd name="T84" fmla="*/ 202 w 202"/>
                <a:gd name="T85" fmla="*/ 141 h 178"/>
                <a:gd name="T86" fmla="*/ 202 w 202"/>
                <a:gd name="T87" fmla="*/ 134 h 178"/>
                <a:gd name="T88" fmla="*/ 201 w 202"/>
                <a:gd name="T89" fmla="*/ 126 h 178"/>
                <a:gd name="T90" fmla="*/ 199 w 202"/>
                <a:gd name="T91" fmla="*/ 118 h 178"/>
                <a:gd name="T92" fmla="*/ 196 w 202"/>
                <a:gd name="T93" fmla="*/ 109 h 178"/>
                <a:gd name="T94" fmla="*/ 193 w 202"/>
                <a:gd name="T95" fmla="*/ 100 h 178"/>
                <a:gd name="T96" fmla="*/ 189 w 202"/>
                <a:gd name="T97" fmla="*/ 91 h 178"/>
                <a:gd name="T98" fmla="*/ 185 w 202"/>
                <a:gd name="T99" fmla="*/ 83 h 178"/>
                <a:gd name="T100" fmla="*/ 179 w 202"/>
                <a:gd name="T101" fmla="*/ 75 h 178"/>
                <a:gd name="T102" fmla="*/ 173 w 202"/>
                <a:gd name="T103" fmla="*/ 65 h 178"/>
                <a:gd name="T104" fmla="*/ 167 w 202"/>
                <a:gd name="T105" fmla="*/ 57 h 178"/>
                <a:gd name="T106" fmla="*/ 160 w 202"/>
                <a:gd name="T107" fmla="*/ 50 h 178"/>
                <a:gd name="T108" fmla="*/ 151 w 202"/>
                <a:gd name="T109" fmla="*/ 43 h 178"/>
                <a:gd name="T110" fmla="*/ 138 w 202"/>
                <a:gd name="T111" fmla="*/ 34 h 178"/>
                <a:gd name="T112" fmla="*/ 125 w 202"/>
                <a:gd name="T113" fmla="*/ 25 h 178"/>
                <a:gd name="T114" fmla="*/ 111 w 202"/>
                <a:gd name="T115" fmla="*/ 18 h 178"/>
                <a:gd name="T116" fmla="*/ 97 w 202"/>
                <a:gd name="T117" fmla="*/ 11 h 178"/>
                <a:gd name="T118" fmla="*/ 83 w 202"/>
                <a:gd name="T119" fmla="*/ 6 h 178"/>
                <a:gd name="T120" fmla="*/ 70 w 202"/>
                <a:gd name="T121" fmla="*/ 3 h 178"/>
                <a:gd name="T122" fmla="*/ 57 w 202"/>
                <a:gd name="T123" fmla="*/ 1 h 178"/>
                <a:gd name="T124" fmla="*/ 44 w 202"/>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2" h="178">
                  <a:moveTo>
                    <a:pt x="44" y="0"/>
                  </a:moveTo>
                  <a:lnTo>
                    <a:pt x="32" y="1"/>
                  </a:lnTo>
                  <a:lnTo>
                    <a:pt x="21" y="3"/>
                  </a:lnTo>
                  <a:lnTo>
                    <a:pt x="17" y="5"/>
                  </a:lnTo>
                  <a:lnTo>
                    <a:pt x="13" y="7"/>
                  </a:lnTo>
                  <a:lnTo>
                    <a:pt x="10" y="9"/>
                  </a:lnTo>
                  <a:lnTo>
                    <a:pt x="8" y="12"/>
                  </a:lnTo>
                  <a:lnTo>
                    <a:pt x="4" y="19"/>
                  </a:lnTo>
                  <a:lnTo>
                    <a:pt x="1" y="25"/>
                  </a:lnTo>
                  <a:lnTo>
                    <a:pt x="0" y="32"/>
                  </a:lnTo>
                  <a:lnTo>
                    <a:pt x="1" y="38"/>
                  </a:lnTo>
                  <a:lnTo>
                    <a:pt x="2" y="45"/>
                  </a:lnTo>
                  <a:lnTo>
                    <a:pt x="5" y="51"/>
                  </a:lnTo>
                  <a:lnTo>
                    <a:pt x="7" y="57"/>
                  </a:lnTo>
                  <a:lnTo>
                    <a:pt x="10" y="63"/>
                  </a:lnTo>
                  <a:lnTo>
                    <a:pt x="15" y="74"/>
                  </a:lnTo>
                  <a:lnTo>
                    <a:pt x="22" y="84"/>
                  </a:lnTo>
                  <a:lnTo>
                    <a:pt x="30" y="95"/>
                  </a:lnTo>
                  <a:lnTo>
                    <a:pt x="38" y="104"/>
                  </a:lnTo>
                  <a:lnTo>
                    <a:pt x="48" y="114"/>
                  </a:lnTo>
                  <a:lnTo>
                    <a:pt x="59" y="124"/>
                  </a:lnTo>
                  <a:lnTo>
                    <a:pt x="69" y="133"/>
                  </a:lnTo>
                  <a:lnTo>
                    <a:pt x="80" y="141"/>
                  </a:lnTo>
                  <a:lnTo>
                    <a:pt x="91" y="149"/>
                  </a:lnTo>
                  <a:lnTo>
                    <a:pt x="102" y="156"/>
                  </a:lnTo>
                  <a:lnTo>
                    <a:pt x="114" y="162"/>
                  </a:lnTo>
                  <a:lnTo>
                    <a:pt x="125" y="168"/>
                  </a:lnTo>
                  <a:lnTo>
                    <a:pt x="136" y="172"/>
                  </a:lnTo>
                  <a:lnTo>
                    <a:pt x="146" y="175"/>
                  </a:lnTo>
                  <a:lnTo>
                    <a:pt x="157" y="177"/>
                  </a:lnTo>
                  <a:lnTo>
                    <a:pt x="166" y="178"/>
                  </a:lnTo>
                  <a:lnTo>
                    <a:pt x="171" y="178"/>
                  </a:lnTo>
                  <a:lnTo>
                    <a:pt x="176" y="177"/>
                  </a:lnTo>
                  <a:lnTo>
                    <a:pt x="181" y="176"/>
                  </a:lnTo>
                  <a:lnTo>
                    <a:pt x="185" y="174"/>
                  </a:lnTo>
                  <a:lnTo>
                    <a:pt x="188" y="172"/>
                  </a:lnTo>
                  <a:lnTo>
                    <a:pt x="192" y="170"/>
                  </a:lnTo>
                  <a:lnTo>
                    <a:pt x="195" y="167"/>
                  </a:lnTo>
                  <a:lnTo>
                    <a:pt x="197" y="163"/>
                  </a:lnTo>
                  <a:lnTo>
                    <a:pt x="200" y="158"/>
                  </a:lnTo>
                  <a:lnTo>
                    <a:pt x="201" y="153"/>
                  </a:lnTo>
                  <a:lnTo>
                    <a:pt x="202" y="147"/>
                  </a:lnTo>
                  <a:lnTo>
                    <a:pt x="202" y="141"/>
                  </a:lnTo>
                  <a:lnTo>
                    <a:pt x="202" y="134"/>
                  </a:lnTo>
                  <a:lnTo>
                    <a:pt x="201" y="126"/>
                  </a:lnTo>
                  <a:lnTo>
                    <a:pt x="199" y="118"/>
                  </a:lnTo>
                  <a:lnTo>
                    <a:pt x="196" y="109"/>
                  </a:lnTo>
                  <a:lnTo>
                    <a:pt x="193" y="100"/>
                  </a:lnTo>
                  <a:lnTo>
                    <a:pt x="189" y="91"/>
                  </a:lnTo>
                  <a:lnTo>
                    <a:pt x="185" y="83"/>
                  </a:lnTo>
                  <a:lnTo>
                    <a:pt x="179" y="75"/>
                  </a:lnTo>
                  <a:lnTo>
                    <a:pt x="173" y="65"/>
                  </a:lnTo>
                  <a:lnTo>
                    <a:pt x="167" y="57"/>
                  </a:lnTo>
                  <a:lnTo>
                    <a:pt x="160" y="50"/>
                  </a:lnTo>
                  <a:lnTo>
                    <a:pt x="151" y="43"/>
                  </a:lnTo>
                  <a:lnTo>
                    <a:pt x="138" y="34"/>
                  </a:lnTo>
                  <a:lnTo>
                    <a:pt x="125" y="25"/>
                  </a:lnTo>
                  <a:lnTo>
                    <a:pt x="111" y="18"/>
                  </a:lnTo>
                  <a:lnTo>
                    <a:pt x="97" y="11"/>
                  </a:lnTo>
                  <a:lnTo>
                    <a:pt x="83" y="6"/>
                  </a:lnTo>
                  <a:lnTo>
                    <a:pt x="70" y="3"/>
                  </a:lnTo>
                  <a:lnTo>
                    <a:pt x="57" y="1"/>
                  </a:lnTo>
                  <a:lnTo>
                    <a:pt x="4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799"/>
            </a:p>
          </p:txBody>
        </p:sp>
        <p:sp>
          <p:nvSpPr>
            <p:cNvPr id="24" name="Freeform 51"/>
            <p:cNvSpPr>
              <a:spLocks/>
            </p:cNvSpPr>
            <p:nvPr userDrawn="1"/>
          </p:nvSpPr>
          <p:spPr bwMode="auto">
            <a:xfrm>
              <a:off x="6747" y="571"/>
              <a:ext cx="17" cy="13"/>
            </a:xfrm>
            <a:custGeom>
              <a:avLst/>
              <a:gdLst>
                <a:gd name="T0" fmla="*/ 39 w 203"/>
                <a:gd name="T1" fmla="*/ 0 h 161"/>
                <a:gd name="T2" fmla="*/ 31 w 203"/>
                <a:gd name="T3" fmla="*/ 1 h 161"/>
                <a:gd name="T4" fmla="*/ 23 w 203"/>
                <a:gd name="T5" fmla="*/ 3 h 161"/>
                <a:gd name="T6" fmla="*/ 17 w 203"/>
                <a:gd name="T7" fmla="*/ 7 h 161"/>
                <a:gd name="T8" fmla="*/ 11 w 203"/>
                <a:gd name="T9" fmla="*/ 12 h 161"/>
                <a:gd name="T10" fmla="*/ 6 w 203"/>
                <a:gd name="T11" fmla="*/ 18 h 161"/>
                <a:gd name="T12" fmla="*/ 3 w 203"/>
                <a:gd name="T13" fmla="*/ 26 h 161"/>
                <a:gd name="T14" fmla="*/ 1 w 203"/>
                <a:gd name="T15" fmla="*/ 32 h 161"/>
                <a:gd name="T16" fmla="*/ 0 w 203"/>
                <a:gd name="T17" fmla="*/ 39 h 161"/>
                <a:gd name="T18" fmla="*/ 1 w 203"/>
                <a:gd name="T19" fmla="*/ 46 h 161"/>
                <a:gd name="T20" fmla="*/ 2 w 203"/>
                <a:gd name="T21" fmla="*/ 53 h 161"/>
                <a:gd name="T22" fmla="*/ 4 w 203"/>
                <a:gd name="T23" fmla="*/ 60 h 161"/>
                <a:gd name="T24" fmla="*/ 8 w 203"/>
                <a:gd name="T25" fmla="*/ 68 h 161"/>
                <a:gd name="T26" fmla="*/ 13 w 203"/>
                <a:gd name="T27" fmla="*/ 78 h 161"/>
                <a:gd name="T28" fmla="*/ 19 w 203"/>
                <a:gd name="T29" fmla="*/ 86 h 161"/>
                <a:gd name="T30" fmla="*/ 26 w 203"/>
                <a:gd name="T31" fmla="*/ 94 h 161"/>
                <a:gd name="T32" fmla="*/ 34 w 203"/>
                <a:gd name="T33" fmla="*/ 103 h 161"/>
                <a:gd name="T34" fmla="*/ 42 w 203"/>
                <a:gd name="T35" fmla="*/ 111 h 161"/>
                <a:gd name="T36" fmla="*/ 52 w 203"/>
                <a:gd name="T37" fmla="*/ 118 h 161"/>
                <a:gd name="T38" fmla="*/ 62 w 203"/>
                <a:gd name="T39" fmla="*/ 126 h 161"/>
                <a:gd name="T40" fmla="*/ 73 w 203"/>
                <a:gd name="T41" fmla="*/ 133 h 161"/>
                <a:gd name="T42" fmla="*/ 83 w 203"/>
                <a:gd name="T43" fmla="*/ 139 h 161"/>
                <a:gd name="T44" fmla="*/ 94 w 203"/>
                <a:gd name="T45" fmla="*/ 144 h 161"/>
                <a:gd name="T46" fmla="*/ 105 w 203"/>
                <a:gd name="T47" fmla="*/ 149 h 161"/>
                <a:gd name="T48" fmla="*/ 117 w 203"/>
                <a:gd name="T49" fmla="*/ 153 h 161"/>
                <a:gd name="T50" fmla="*/ 128 w 203"/>
                <a:gd name="T51" fmla="*/ 157 h 161"/>
                <a:gd name="T52" fmla="*/ 139 w 203"/>
                <a:gd name="T53" fmla="*/ 159 h 161"/>
                <a:gd name="T54" fmla="*/ 149 w 203"/>
                <a:gd name="T55" fmla="*/ 161 h 161"/>
                <a:gd name="T56" fmla="*/ 159 w 203"/>
                <a:gd name="T57" fmla="*/ 161 h 161"/>
                <a:gd name="T58" fmla="*/ 167 w 203"/>
                <a:gd name="T59" fmla="*/ 161 h 161"/>
                <a:gd name="T60" fmla="*/ 173 w 203"/>
                <a:gd name="T61" fmla="*/ 160 h 161"/>
                <a:gd name="T62" fmla="*/ 179 w 203"/>
                <a:gd name="T63" fmla="*/ 159 h 161"/>
                <a:gd name="T64" fmla="*/ 184 w 203"/>
                <a:gd name="T65" fmla="*/ 157 h 161"/>
                <a:gd name="T66" fmla="*/ 189 w 203"/>
                <a:gd name="T67" fmla="*/ 155 h 161"/>
                <a:gd name="T68" fmla="*/ 193 w 203"/>
                <a:gd name="T69" fmla="*/ 152 h 161"/>
                <a:gd name="T70" fmla="*/ 197 w 203"/>
                <a:gd name="T71" fmla="*/ 149 h 161"/>
                <a:gd name="T72" fmla="*/ 201 w 203"/>
                <a:gd name="T73" fmla="*/ 145 h 161"/>
                <a:gd name="T74" fmla="*/ 202 w 203"/>
                <a:gd name="T75" fmla="*/ 142 h 161"/>
                <a:gd name="T76" fmla="*/ 203 w 203"/>
                <a:gd name="T77" fmla="*/ 139 h 161"/>
                <a:gd name="T78" fmla="*/ 203 w 203"/>
                <a:gd name="T79" fmla="*/ 135 h 161"/>
                <a:gd name="T80" fmla="*/ 203 w 203"/>
                <a:gd name="T81" fmla="*/ 131 h 161"/>
                <a:gd name="T82" fmla="*/ 201 w 203"/>
                <a:gd name="T83" fmla="*/ 124 h 161"/>
                <a:gd name="T84" fmla="*/ 198 w 203"/>
                <a:gd name="T85" fmla="*/ 117 h 161"/>
                <a:gd name="T86" fmla="*/ 193 w 203"/>
                <a:gd name="T87" fmla="*/ 107 h 161"/>
                <a:gd name="T88" fmla="*/ 187 w 203"/>
                <a:gd name="T89" fmla="*/ 98 h 161"/>
                <a:gd name="T90" fmla="*/ 179 w 203"/>
                <a:gd name="T91" fmla="*/ 88 h 161"/>
                <a:gd name="T92" fmla="*/ 171 w 203"/>
                <a:gd name="T93" fmla="*/ 78 h 161"/>
                <a:gd name="T94" fmla="*/ 162 w 203"/>
                <a:gd name="T95" fmla="*/ 68 h 161"/>
                <a:gd name="T96" fmla="*/ 151 w 203"/>
                <a:gd name="T97" fmla="*/ 58 h 161"/>
                <a:gd name="T98" fmla="*/ 140 w 203"/>
                <a:gd name="T99" fmla="*/ 49 h 161"/>
                <a:gd name="T100" fmla="*/ 129 w 203"/>
                <a:gd name="T101" fmla="*/ 40 h 161"/>
                <a:gd name="T102" fmla="*/ 118 w 203"/>
                <a:gd name="T103" fmla="*/ 32 h 161"/>
                <a:gd name="T104" fmla="*/ 105 w 203"/>
                <a:gd name="T105" fmla="*/ 24 h 161"/>
                <a:gd name="T106" fmla="*/ 94 w 203"/>
                <a:gd name="T107" fmla="*/ 17 h 161"/>
                <a:gd name="T108" fmla="*/ 82 w 203"/>
                <a:gd name="T109" fmla="*/ 11 h 161"/>
                <a:gd name="T110" fmla="*/ 71 w 203"/>
                <a:gd name="T111" fmla="*/ 6 h 161"/>
                <a:gd name="T112" fmla="*/ 60 w 203"/>
                <a:gd name="T113" fmla="*/ 3 h 161"/>
                <a:gd name="T114" fmla="*/ 49 w 203"/>
                <a:gd name="T115" fmla="*/ 1 h 161"/>
                <a:gd name="T116" fmla="*/ 39 w 203"/>
                <a:gd name="T1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3" h="161">
                  <a:moveTo>
                    <a:pt x="39" y="0"/>
                  </a:moveTo>
                  <a:lnTo>
                    <a:pt x="31" y="1"/>
                  </a:lnTo>
                  <a:lnTo>
                    <a:pt x="23" y="3"/>
                  </a:lnTo>
                  <a:lnTo>
                    <a:pt x="17" y="7"/>
                  </a:lnTo>
                  <a:lnTo>
                    <a:pt x="11" y="12"/>
                  </a:lnTo>
                  <a:lnTo>
                    <a:pt x="6" y="18"/>
                  </a:lnTo>
                  <a:lnTo>
                    <a:pt x="3" y="26"/>
                  </a:lnTo>
                  <a:lnTo>
                    <a:pt x="1" y="32"/>
                  </a:lnTo>
                  <a:lnTo>
                    <a:pt x="0" y="39"/>
                  </a:lnTo>
                  <a:lnTo>
                    <a:pt x="1" y="46"/>
                  </a:lnTo>
                  <a:lnTo>
                    <a:pt x="2" y="53"/>
                  </a:lnTo>
                  <a:lnTo>
                    <a:pt x="4" y="60"/>
                  </a:lnTo>
                  <a:lnTo>
                    <a:pt x="8" y="68"/>
                  </a:lnTo>
                  <a:lnTo>
                    <a:pt x="13" y="78"/>
                  </a:lnTo>
                  <a:lnTo>
                    <a:pt x="19" y="86"/>
                  </a:lnTo>
                  <a:lnTo>
                    <a:pt x="26" y="94"/>
                  </a:lnTo>
                  <a:lnTo>
                    <a:pt x="34" y="103"/>
                  </a:lnTo>
                  <a:lnTo>
                    <a:pt x="42" y="111"/>
                  </a:lnTo>
                  <a:lnTo>
                    <a:pt x="52" y="118"/>
                  </a:lnTo>
                  <a:lnTo>
                    <a:pt x="62" y="126"/>
                  </a:lnTo>
                  <a:lnTo>
                    <a:pt x="73" y="133"/>
                  </a:lnTo>
                  <a:lnTo>
                    <a:pt x="83" y="139"/>
                  </a:lnTo>
                  <a:lnTo>
                    <a:pt x="94" y="144"/>
                  </a:lnTo>
                  <a:lnTo>
                    <a:pt x="105" y="149"/>
                  </a:lnTo>
                  <a:lnTo>
                    <a:pt x="117" y="153"/>
                  </a:lnTo>
                  <a:lnTo>
                    <a:pt x="128" y="157"/>
                  </a:lnTo>
                  <a:lnTo>
                    <a:pt x="139" y="159"/>
                  </a:lnTo>
                  <a:lnTo>
                    <a:pt x="149" y="161"/>
                  </a:lnTo>
                  <a:lnTo>
                    <a:pt x="159" y="161"/>
                  </a:lnTo>
                  <a:lnTo>
                    <a:pt x="167" y="161"/>
                  </a:lnTo>
                  <a:lnTo>
                    <a:pt x="173" y="160"/>
                  </a:lnTo>
                  <a:lnTo>
                    <a:pt x="179" y="159"/>
                  </a:lnTo>
                  <a:lnTo>
                    <a:pt x="184" y="157"/>
                  </a:lnTo>
                  <a:lnTo>
                    <a:pt x="189" y="155"/>
                  </a:lnTo>
                  <a:lnTo>
                    <a:pt x="193" y="152"/>
                  </a:lnTo>
                  <a:lnTo>
                    <a:pt x="197" y="149"/>
                  </a:lnTo>
                  <a:lnTo>
                    <a:pt x="201" y="145"/>
                  </a:lnTo>
                  <a:lnTo>
                    <a:pt x="202" y="142"/>
                  </a:lnTo>
                  <a:lnTo>
                    <a:pt x="203" y="139"/>
                  </a:lnTo>
                  <a:lnTo>
                    <a:pt x="203" y="135"/>
                  </a:lnTo>
                  <a:lnTo>
                    <a:pt x="203" y="131"/>
                  </a:lnTo>
                  <a:lnTo>
                    <a:pt x="201" y="124"/>
                  </a:lnTo>
                  <a:lnTo>
                    <a:pt x="198" y="117"/>
                  </a:lnTo>
                  <a:lnTo>
                    <a:pt x="193" y="107"/>
                  </a:lnTo>
                  <a:lnTo>
                    <a:pt x="187" y="98"/>
                  </a:lnTo>
                  <a:lnTo>
                    <a:pt x="179" y="88"/>
                  </a:lnTo>
                  <a:lnTo>
                    <a:pt x="171" y="78"/>
                  </a:lnTo>
                  <a:lnTo>
                    <a:pt x="162" y="68"/>
                  </a:lnTo>
                  <a:lnTo>
                    <a:pt x="151" y="58"/>
                  </a:lnTo>
                  <a:lnTo>
                    <a:pt x="140" y="49"/>
                  </a:lnTo>
                  <a:lnTo>
                    <a:pt x="129" y="40"/>
                  </a:lnTo>
                  <a:lnTo>
                    <a:pt x="118" y="32"/>
                  </a:lnTo>
                  <a:lnTo>
                    <a:pt x="105" y="24"/>
                  </a:lnTo>
                  <a:lnTo>
                    <a:pt x="94" y="17"/>
                  </a:lnTo>
                  <a:lnTo>
                    <a:pt x="82" y="11"/>
                  </a:lnTo>
                  <a:lnTo>
                    <a:pt x="71" y="6"/>
                  </a:lnTo>
                  <a:lnTo>
                    <a:pt x="60" y="3"/>
                  </a:lnTo>
                  <a:lnTo>
                    <a:pt x="49" y="1"/>
                  </a:lnTo>
                  <a:lnTo>
                    <a:pt x="3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799"/>
            </a:p>
          </p:txBody>
        </p:sp>
        <p:sp>
          <p:nvSpPr>
            <p:cNvPr id="25" name="Freeform 52"/>
            <p:cNvSpPr>
              <a:spLocks/>
            </p:cNvSpPr>
            <p:nvPr userDrawn="1"/>
          </p:nvSpPr>
          <p:spPr bwMode="auto">
            <a:xfrm>
              <a:off x="6162" y="347"/>
              <a:ext cx="109" cy="148"/>
            </a:xfrm>
            <a:custGeom>
              <a:avLst/>
              <a:gdLst>
                <a:gd name="T0" fmla="*/ 139 w 1310"/>
                <a:gd name="T1" fmla="*/ 1401 h 1770"/>
                <a:gd name="T2" fmla="*/ 306 w 1310"/>
                <a:gd name="T3" fmla="*/ 1438 h 1770"/>
                <a:gd name="T4" fmla="*/ 458 w 1310"/>
                <a:gd name="T5" fmla="*/ 1457 h 1770"/>
                <a:gd name="T6" fmla="*/ 615 w 1310"/>
                <a:gd name="T7" fmla="*/ 1458 h 1770"/>
                <a:gd name="T8" fmla="*/ 741 w 1310"/>
                <a:gd name="T9" fmla="*/ 1434 h 1770"/>
                <a:gd name="T10" fmla="*/ 790 w 1310"/>
                <a:gd name="T11" fmla="*/ 1409 h 1770"/>
                <a:gd name="T12" fmla="*/ 825 w 1310"/>
                <a:gd name="T13" fmla="*/ 1378 h 1770"/>
                <a:gd name="T14" fmla="*/ 844 w 1310"/>
                <a:gd name="T15" fmla="*/ 1337 h 1770"/>
                <a:gd name="T16" fmla="*/ 848 w 1310"/>
                <a:gd name="T17" fmla="*/ 1285 h 1770"/>
                <a:gd name="T18" fmla="*/ 824 w 1310"/>
                <a:gd name="T19" fmla="*/ 1220 h 1770"/>
                <a:gd name="T20" fmla="*/ 749 w 1310"/>
                <a:gd name="T21" fmla="*/ 1161 h 1770"/>
                <a:gd name="T22" fmla="*/ 571 w 1310"/>
                <a:gd name="T23" fmla="*/ 1078 h 1770"/>
                <a:gd name="T24" fmla="*/ 321 w 1310"/>
                <a:gd name="T25" fmla="*/ 964 h 1770"/>
                <a:gd name="T26" fmla="*/ 198 w 1310"/>
                <a:gd name="T27" fmla="*/ 893 h 1770"/>
                <a:gd name="T28" fmla="*/ 116 w 1310"/>
                <a:gd name="T29" fmla="*/ 826 h 1770"/>
                <a:gd name="T30" fmla="*/ 52 w 1310"/>
                <a:gd name="T31" fmla="*/ 736 h 1770"/>
                <a:gd name="T32" fmla="*/ 13 w 1310"/>
                <a:gd name="T33" fmla="*/ 633 h 1770"/>
                <a:gd name="T34" fmla="*/ 0 w 1310"/>
                <a:gd name="T35" fmla="*/ 516 h 1770"/>
                <a:gd name="T36" fmla="*/ 19 w 1310"/>
                <a:gd name="T37" fmla="*/ 370 h 1770"/>
                <a:gd name="T38" fmla="*/ 75 w 1310"/>
                <a:gd name="T39" fmla="*/ 247 h 1770"/>
                <a:gd name="T40" fmla="*/ 169 w 1310"/>
                <a:gd name="T41" fmla="*/ 148 h 1770"/>
                <a:gd name="T42" fmla="*/ 294 w 1310"/>
                <a:gd name="T43" fmla="*/ 73 h 1770"/>
                <a:gd name="T44" fmla="*/ 443 w 1310"/>
                <a:gd name="T45" fmla="*/ 24 h 1770"/>
                <a:gd name="T46" fmla="*/ 614 w 1310"/>
                <a:gd name="T47" fmla="*/ 2 h 1770"/>
                <a:gd name="T48" fmla="*/ 836 w 1310"/>
                <a:gd name="T49" fmla="*/ 8 h 1770"/>
                <a:gd name="T50" fmla="*/ 1177 w 1310"/>
                <a:gd name="T51" fmla="*/ 61 h 1770"/>
                <a:gd name="T52" fmla="*/ 1060 w 1310"/>
                <a:gd name="T53" fmla="*/ 344 h 1770"/>
                <a:gd name="T54" fmla="*/ 921 w 1310"/>
                <a:gd name="T55" fmla="*/ 309 h 1770"/>
                <a:gd name="T56" fmla="*/ 787 w 1310"/>
                <a:gd name="T57" fmla="*/ 292 h 1770"/>
                <a:gd name="T58" fmla="*/ 638 w 1310"/>
                <a:gd name="T59" fmla="*/ 296 h 1770"/>
                <a:gd name="T60" fmla="*/ 521 w 1310"/>
                <a:gd name="T61" fmla="*/ 331 h 1770"/>
                <a:gd name="T62" fmla="*/ 483 w 1310"/>
                <a:gd name="T63" fmla="*/ 359 h 1770"/>
                <a:gd name="T64" fmla="*/ 459 w 1310"/>
                <a:gd name="T65" fmla="*/ 395 h 1770"/>
                <a:gd name="T66" fmla="*/ 450 w 1310"/>
                <a:gd name="T67" fmla="*/ 439 h 1770"/>
                <a:gd name="T68" fmla="*/ 463 w 1310"/>
                <a:gd name="T69" fmla="*/ 502 h 1770"/>
                <a:gd name="T70" fmla="*/ 521 w 1310"/>
                <a:gd name="T71" fmla="*/ 553 h 1770"/>
                <a:gd name="T72" fmla="*/ 674 w 1310"/>
                <a:gd name="T73" fmla="*/ 629 h 1770"/>
                <a:gd name="T74" fmla="*/ 946 w 1310"/>
                <a:gd name="T75" fmla="*/ 756 h 1770"/>
                <a:gd name="T76" fmla="*/ 1080 w 1310"/>
                <a:gd name="T77" fmla="*/ 832 h 1770"/>
                <a:gd name="T78" fmla="*/ 1174 w 1310"/>
                <a:gd name="T79" fmla="*/ 901 h 1770"/>
                <a:gd name="T80" fmla="*/ 1241 w 1310"/>
                <a:gd name="T81" fmla="*/ 979 h 1770"/>
                <a:gd name="T82" fmla="*/ 1287 w 1310"/>
                <a:gd name="T83" fmla="*/ 1074 h 1770"/>
                <a:gd name="T84" fmla="*/ 1308 w 1310"/>
                <a:gd name="T85" fmla="*/ 1182 h 1770"/>
                <a:gd name="T86" fmla="*/ 1301 w 1310"/>
                <a:gd name="T87" fmla="*/ 1328 h 1770"/>
                <a:gd name="T88" fmla="*/ 1276 w 1310"/>
                <a:gd name="T89" fmla="*/ 1418 h 1770"/>
                <a:gd name="T90" fmla="*/ 1242 w 1310"/>
                <a:gd name="T91" fmla="*/ 1486 h 1770"/>
                <a:gd name="T92" fmla="*/ 1196 w 1310"/>
                <a:gd name="T93" fmla="*/ 1547 h 1770"/>
                <a:gd name="T94" fmla="*/ 1098 w 1310"/>
                <a:gd name="T95" fmla="*/ 1633 h 1770"/>
                <a:gd name="T96" fmla="*/ 965 w 1310"/>
                <a:gd name="T97" fmla="*/ 1703 h 1770"/>
                <a:gd name="T98" fmla="*/ 813 w 1310"/>
                <a:gd name="T99" fmla="*/ 1747 h 1770"/>
                <a:gd name="T100" fmla="*/ 639 w 1310"/>
                <a:gd name="T101" fmla="*/ 1768 h 1770"/>
                <a:gd name="T102" fmla="*/ 366 w 1310"/>
                <a:gd name="T103" fmla="*/ 1761 h 1770"/>
                <a:gd name="T104" fmla="*/ 34 w 1310"/>
                <a:gd name="T105" fmla="*/ 1707 h 1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10" h="1770">
                  <a:moveTo>
                    <a:pt x="34" y="1707"/>
                  </a:moveTo>
                  <a:lnTo>
                    <a:pt x="34" y="1371"/>
                  </a:lnTo>
                  <a:lnTo>
                    <a:pt x="70" y="1382"/>
                  </a:lnTo>
                  <a:lnTo>
                    <a:pt x="105" y="1392"/>
                  </a:lnTo>
                  <a:lnTo>
                    <a:pt x="139" y="1401"/>
                  </a:lnTo>
                  <a:lnTo>
                    <a:pt x="174" y="1410"/>
                  </a:lnTo>
                  <a:lnTo>
                    <a:pt x="208" y="1419"/>
                  </a:lnTo>
                  <a:lnTo>
                    <a:pt x="240" y="1426"/>
                  </a:lnTo>
                  <a:lnTo>
                    <a:pt x="273" y="1432"/>
                  </a:lnTo>
                  <a:lnTo>
                    <a:pt x="306" y="1438"/>
                  </a:lnTo>
                  <a:lnTo>
                    <a:pt x="336" y="1444"/>
                  </a:lnTo>
                  <a:lnTo>
                    <a:pt x="368" y="1448"/>
                  </a:lnTo>
                  <a:lnTo>
                    <a:pt x="399" y="1452"/>
                  </a:lnTo>
                  <a:lnTo>
                    <a:pt x="428" y="1455"/>
                  </a:lnTo>
                  <a:lnTo>
                    <a:pt x="458" y="1457"/>
                  </a:lnTo>
                  <a:lnTo>
                    <a:pt x="486" y="1459"/>
                  </a:lnTo>
                  <a:lnTo>
                    <a:pt x="515" y="1460"/>
                  </a:lnTo>
                  <a:lnTo>
                    <a:pt x="543" y="1461"/>
                  </a:lnTo>
                  <a:lnTo>
                    <a:pt x="580" y="1460"/>
                  </a:lnTo>
                  <a:lnTo>
                    <a:pt x="615" y="1458"/>
                  </a:lnTo>
                  <a:lnTo>
                    <a:pt x="646" y="1455"/>
                  </a:lnTo>
                  <a:lnTo>
                    <a:pt x="677" y="1451"/>
                  </a:lnTo>
                  <a:lnTo>
                    <a:pt x="705" y="1445"/>
                  </a:lnTo>
                  <a:lnTo>
                    <a:pt x="729" y="1438"/>
                  </a:lnTo>
                  <a:lnTo>
                    <a:pt x="741" y="1434"/>
                  </a:lnTo>
                  <a:lnTo>
                    <a:pt x="751" y="1430"/>
                  </a:lnTo>
                  <a:lnTo>
                    <a:pt x="763" y="1426"/>
                  </a:lnTo>
                  <a:lnTo>
                    <a:pt x="772" y="1421"/>
                  </a:lnTo>
                  <a:lnTo>
                    <a:pt x="781" y="1416"/>
                  </a:lnTo>
                  <a:lnTo>
                    <a:pt x="790" y="1409"/>
                  </a:lnTo>
                  <a:lnTo>
                    <a:pt x="798" y="1404"/>
                  </a:lnTo>
                  <a:lnTo>
                    <a:pt x="805" y="1398"/>
                  </a:lnTo>
                  <a:lnTo>
                    <a:pt x="813" y="1391"/>
                  </a:lnTo>
                  <a:lnTo>
                    <a:pt x="819" y="1385"/>
                  </a:lnTo>
                  <a:lnTo>
                    <a:pt x="825" y="1378"/>
                  </a:lnTo>
                  <a:lnTo>
                    <a:pt x="829" y="1370"/>
                  </a:lnTo>
                  <a:lnTo>
                    <a:pt x="834" y="1362"/>
                  </a:lnTo>
                  <a:lnTo>
                    <a:pt x="838" y="1354"/>
                  </a:lnTo>
                  <a:lnTo>
                    <a:pt x="841" y="1346"/>
                  </a:lnTo>
                  <a:lnTo>
                    <a:pt x="844" y="1337"/>
                  </a:lnTo>
                  <a:lnTo>
                    <a:pt x="846" y="1329"/>
                  </a:lnTo>
                  <a:lnTo>
                    <a:pt x="847" y="1319"/>
                  </a:lnTo>
                  <a:lnTo>
                    <a:pt x="848" y="1309"/>
                  </a:lnTo>
                  <a:lnTo>
                    <a:pt x="848" y="1299"/>
                  </a:lnTo>
                  <a:lnTo>
                    <a:pt x="848" y="1285"/>
                  </a:lnTo>
                  <a:lnTo>
                    <a:pt x="845" y="1271"/>
                  </a:lnTo>
                  <a:lnTo>
                    <a:pt x="842" y="1257"/>
                  </a:lnTo>
                  <a:lnTo>
                    <a:pt x="837" y="1244"/>
                  </a:lnTo>
                  <a:lnTo>
                    <a:pt x="831" y="1232"/>
                  </a:lnTo>
                  <a:lnTo>
                    <a:pt x="824" y="1220"/>
                  </a:lnTo>
                  <a:lnTo>
                    <a:pt x="815" y="1208"/>
                  </a:lnTo>
                  <a:lnTo>
                    <a:pt x="804" y="1198"/>
                  </a:lnTo>
                  <a:lnTo>
                    <a:pt x="790" y="1187"/>
                  </a:lnTo>
                  <a:lnTo>
                    <a:pt x="773" y="1175"/>
                  </a:lnTo>
                  <a:lnTo>
                    <a:pt x="749" y="1161"/>
                  </a:lnTo>
                  <a:lnTo>
                    <a:pt x="723" y="1146"/>
                  </a:lnTo>
                  <a:lnTo>
                    <a:pt x="691" y="1131"/>
                  </a:lnTo>
                  <a:lnTo>
                    <a:pt x="656" y="1114"/>
                  </a:lnTo>
                  <a:lnTo>
                    <a:pt x="616" y="1096"/>
                  </a:lnTo>
                  <a:lnTo>
                    <a:pt x="571" y="1078"/>
                  </a:lnTo>
                  <a:lnTo>
                    <a:pt x="490" y="1044"/>
                  </a:lnTo>
                  <a:lnTo>
                    <a:pt x="417" y="1011"/>
                  </a:lnTo>
                  <a:lnTo>
                    <a:pt x="383" y="995"/>
                  </a:lnTo>
                  <a:lnTo>
                    <a:pt x="352" y="980"/>
                  </a:lnTo>
                  <a:lnTo>
                    <a:pt x="321" y="964"/>
                  </a:lnTo>
                  <a:lnTo>
                    <a:pt x="292" y="949"/>
                  </a:lnTo>
                  <a:lnTo>
                    <a:pt x="266" y="935"/>
                  </a:lnTo>
                  <a:lnTo>
                    <a:pt x="241" y="921"/>
                  </a:lnTo>
                  <a:lnTo>
                    <a:pt x="219" y="906"/>
                  </a:lnTo>
                  <a:lnTo>
                    <a:pt x="198" y="893"/>
                  </a:lnTo>
                  <a:lnTo>
                    <a:pt x="178" y="880"/>
                  </a:lnTo>
                  <a:lnTo>
                    <a:pt x="161" y="866"/>
                  </a:lnTo>
                  <a:lnTo>
                    <a:pt x="146" y="854"/>
                  </a:lnTo>
                  <a:lnTo>
                    <a:pt x="132" y="842"/>
                  </a:lnTo>
                  <a:lnTo>
                    <a:pt x="116" y="826"/>
                  </a:lnTo>
                  <a:lnTo>
                    <a:pt x="101" y="808"/>
                  </a:lnTo>
                  <a:lnTo>
                    <a:pt x="87" y="791"/>
                  </a:lnTo>
                  <a:lnTo>
                    <a:pt x="74" y="773"/>
                  </a:lnTo>
                  <a:lnTo>
                    <a:pt x="62" y="754"/>
                  </a:lnTo>
                  <a:lnTo>
                    <a:pt x="52" y="736"/>
                  </a:lnTo>
                  <a:lnTo>
                    <a:pt x="42" y="715"/>
                  </a:lnTo>
                  <a:lnTo>
                    <a:pt x="32" y="696"/>
                  </a:lnTo>
                  <a:lnTo>
                    <a:pt x="25" y="676"/>
                  </a:lnTo>
                  <a:lnTo>
                    <a:pt x="18" y="654"/>
                  </a:lnTo>
                  <a:lnTo>
                    <a:pt x="13" y="633"/>
                  </a:lnTo>
                  <a:lnTo>
                    <a:pt x="8" y="610"/>
                  </a:lnTo>
                  <a:lnTo>
                    <a:pt x="5" y="588"/>
                  </a:lnTo>
                  <a:lnTo>
                    <a:pt x="2" y="564"/>
                  </a:lnTo>
                  <a:lnTo>
                    <a:pt x="1" y="541"/>
                  </a:lnTo>
                  <a:lnTo>
                    <a:pt x="0" y="516"/>
                  </a:lnTo>
                  <a:lnTo>
                    <a:pt x="1" y="485"/>
                  </a:lnTo>
                  <a:lnTo>
                    <a:pt x="3" y="455"/>
                  </a:lnTo>
                  <a:lnTo>
                    <a:pt x="7" y="425"/>
                  </a:lnTo>
                  <a:lnTo>
                    <a:pt x="12" y="397"/>
                  </a:lnTo>
                  <a:lnTo>
                    <a:pt x="19" y="370"/>
                  </a:lnTo>
                  <a:lnTo>
                    <a:pt x="27" y="344"/>
                  </a:lnTo>
                  <a:lnTo>
                    <a:pt x="36" y="318"/>
                  </a:lnTo>
                  <a:lnTo>
                    <a:pt x="48" y="294"/>
                  </a:lnTo>
                  <a:lnTo>
                    <a:pt x="61" y="269"/>
                  </a:lnTo>
                  <a:lnTo>
                    <a:pt x="75" y="247"/>
                  </a:lnTo>
                  <a:lnTo>
                    <a:pt x="90" y="225"/>
                  </a:lnTo>
                  <a:lnTo>
                    <a:pt x="108" y="204"/>
                  </a:lnTo>
                  <a:lnTo>
                    <a:pt x="127" y="185"/>
                  </a:lnTo>
                  <a:lnTo>
                    <a:pt x="148" y="165"/>
                  </a:lnTo>
                  <a:lnTo>
                    <a:pt x="169" y="148"/>
                  </a:lnTo>
                  <a:lnTo>
                    <a:pt x="192" y="131"/>
                  </a:lnTo>
                  <a:lnTo>
                    <a:pt x="217" y="115"/>
                  </a:lnTo>
                  <a:lnTo>
                    <a:pt x="241" y="100"/>
                  </a:lnTo>
                  <a:lnTo>
                    <a:pt x="268" y="86"/>
                  </a:lnTo>
                  <a:lnTo>
                    <a:pt x="294" y="73"/>
                  </a:lnTo>
                  <a:lnTo>
                    <a:pt x="323" y="61"/>
                  </a:lnTo>
                  <a:lnTo>
                    <a:pt x="352" y="51"/>
                  </a:lnTo>
                  <a:lnTo>
                    <a:pt x="381" y="41"/>
                  </a:lnTo>
                  <a:lnTo>
                    <a:pt x="412" y="33"/>
                  </a:lnTo>
                  <a:lnTo>
                    <a:pt x="443" y="24"/>
                  </a:lnTo>
                  <a:lnTo>
                    <a:pt x="476" y="18"/>
                  </a:lnTo>
                  <a:lnTo>
                    <a:pt x="509" y="12"/>
                  </a:lnTo>
                  <a:lnTo>
                    <a:pt x="543" y="8"/>
                  </a:lnTo>
                  <a:lnTo>
                    <a:pt x="578" y="4"/>
                  </a:lnTo>
                  <a:lnTo>
                    <a:pt x="614" y="2"/>
                  </a:lnTo>
                  <a:lnTo>
                    <a:pt x="651" y="0"/>
                  </a:lnTo>
                  <a:lnTo>
                    <a:pt x="689" y="0"/>
                  </a:lnTo>
                  <a:lnTo>
                    <a:pt x="733" y="0"/>
                  </a:lnTo>
                  <a:lnTo>
                    <a:pt x="783" y="3"/>
                  </a:lnTo>
                  <a:lnTo>
                    <a:pt x="836" y="8"/>
                  </a:lnTo>
                  <a:lnTo>
                    <a:pt x="895" y="15"/>
                  </a:lnTo>
                  <a:lnTo>
                    <a:pt x="958" y="23"/>
                  </a:lnTo>
                  <a:lnTo>
                    <a:pt x="1027" y="35"/>
                  </a:lnTo>
                  <a:lnTo>
                    <a:pt x="1099" y="47"/>
                  </a:lnTo>
                  <a:lnTo>
                    <a:pt x="1177" y="61"/>
                  </a:lnTo>
                  <a:lnTo>
                    <a:pt x="1177" y="386"/>
                  </a:lnTo>
                  <a:lnTo>
                    <a:pt x="1147" y="374"/>
                  </a:lnTo>
                  <a:lnTo>
                    <a:pt x="1118" y="363"/>
                  </a:lnTo>
                  <a:lnTo>
                    <a:pt x="1089" y="353"/>
                  </a:lnTo>
                  <a:lnTo>
                    <a:pt x="1060" y="344"/>
                  </a:lnTo>
                  <a:lnTo>
                    <a:pt x="1032" y="336"/>
                  </a:lnTo>
                  <a:lnTo>
                    <a:pt x="1003" y="327"/>
                  </a:lnTo>
                  <a:lnTo>
                    <a:pt x="976" y="320"/>
                  </a:lnTo>
                  <a:lnTo>
                    <a:pt x="947" y="314"/>
                  </a:lnTo>
                  <a:lnTo>
                    <a:pt x="921" y="309"/>
                  </a:lnTo>
                  <a:lnTo>
                    <a:pt x="893" y="304"/>
                  </a:lnTo>
                  <a:lnTo>
                    <a:pt x="867" y="300"/>
                  </a:lnTo>
                  <a:lnTo>
                    <a:pt x="839" y="297"/>
                  </a:lnTo>
                  <a:lnTo>
                    <a:pt x="814" y="294"/>
                  </a:lnTo>
                  <a:lnTo>
                    <a:pt x="787" y="292"/>
                  </a:lnTo>
                  <a:lnTo>
                    <a:pt x="762" y="291"/>
                  </a:lnTo>
                  <a:lnTo>
                    <a:pt x="736" y="291"/>
                  </a:lnTo>
                  <a:lnTo>
                    <a:pt x="700" y="292"/>
                  </a:lnTo>
                  <a:lnTo>
                    <a:pt x="669" y="293"/>
                  </a:lnTo>
                  <a:lnTo>
                    <a:pt x="638" y="296"/>
                  </a:lnTo>
                  <a:lnTo>
                    <a:pt x="610" y="301"/>
                  </a:lnTo>
                  <a:lnTo>
                    <a:pt x="584" y="306"/>
                  </a:lnTo>
                  <a:lnTo>
                    <a:pt x="561" y="313"/>
                  </a:lnTo>
                  <a:lnTo>
                    <a:pt x="539" y="321"/>
                  </a:lnTo>
                  <a:lnTo>
                    <a:pt x="521" y="331"/>
                  </a:lnTo>
                  <a:lnTo>
                    <a:pt x="512" y="336"/>
                  </a:lnTo>
                  <a:lnTo>
                    <a:pt x="504" y="341"/>
                  </a:lnTo>
                  <a:lnTo>
                    <a:pt x="496" y="346"/>
                  </a:lnTo>
                  <a:lnTo>
                    <a:pt x="489" y="352"/>
                  </a:lnTo>
                  <a:lnTo>
                    <a:pt x="483" y="359"/>
                  </a:lnTo>
                  <a:lnTo>
                    <a:pt x="477" y="365"/>
                  </a:lnTo>
                  <a:lnTo>
                    <a:pt x="472" y="372"/>
                  </a:lnTo>
                  <a:lnTo>
                    <a:pt x="467" y="380"/>
                  </a:lnTo>
                  <a:lnTo>
                    <a:pt x="463" y="387"/>
                  </a:lnTo>
                  <a:lnTo>
                    <a:pt x="459" y="395"/>
                  </a:lnTo>
                  <a:lnTo>
                    <a:pt x="456" y="403"/>
                  </a:lnTo>
                  <a:lnTo>
                    <a:pt x="454" y="411"/>
                  </a:lnTo>
                  <a:lnTo>
                    <a:pt x="452" y="420"/>
                  </a:lnTo>
                  <a:lnTo>
                    <a:pt x="450" y="430"/>
                  </a:lnTo>
                  <a:lnTo>
                    <a:pt x="450" y="439"/>
                  </a:lnTo>
                  <a:lnTo>
                    <a:pt x="448" y="449"/>
                  </a:lnTo>
                  <a:lnTo>
                    <a:pt x="450" y="463"/>
                  </a:lnTo>
                  <a:lnTo>
                    <a:pt x="453" y="477"/>
                  </a:lnTo>
                  <a:lnTo>
                    <a:pt x="457" y="490"/>
                  </a:lnTo>
                  <a:lnTo>
                    <a:pt x="463" y="502"/>
                  </a:lnTo>
                  <a:lnTo>
                    <a:pt x="471" y="514"/>
                  </a:lnTo>
                  <a:lnTo>
                    <a:pt x="481" y="524"/>
                  </a:lnTo>
                  <a:lnTo>
                    <a:pt x="493" y="536"/>
                  </a:lnTo>
                  <a:lnTo>
                    <a:pt x="507" y="545"/>
                  </a:lnTo>
                  <a:lnTo>
                    <a:pt x="521" y="553"/>
                  </a:lnTo>
                  <a:lnTo>
                    <a:pt x="541" y="564"/>
                  </a:lnTo>
                  <a:lnTo>
                    <a:pt x="567" y="577"/>
                  </a:lnTo>
                  <a:lnTo>
                    <a:pt x="597" y="592"/>
                  </a:lnTo>
                  <a:lnTo>
                    <a:pt x="633" y="609"/>
                  </a:lnTo>
                  <a:lnTo>
                    <a:pt x="674" y="629"/>
                  </a:lnTo>
                  <a:lnTo>
                    <a:pt x="720" y="649"/>
                  </a:lnTo>
                  <a:lnTo>
                    <a:pt x="772" y="672"/>
                  </a:lnTo>
                  <a:lnTo>
                    <a:pt x="846" y="707"/>
                  </a:lnTo>
                  <a:lnTo>
                    <a:pt x="915" y="740"/>
                  </a:lnTo>
                  <a:lnTo>
                    <a:pt x="946" y="756"/>
                  </a:lnTo>
                  <a:lnTo>
                    <a:pt x="976" y="771"/>
                  </a:lnTo>
                  <a:lnTo>
                    <a:pt x="1004" y="787"/>
                  </a:lnTo>
                  <a:lnTo>
                    <a:pt x="1032" y="802"/>
                  </a:lnTo>
                  <a:lnTo>
                    <a:pt x="1056" y="817"/>
                  </a:lnTo>
                  <a:lnTo>
                    <a:pt x="1080" y="832"/>
                  </a:lnTo>
                  <a:lnTo>
                    <a:pt x="1102" y="846"/>
                  </a:lnTo>
                  <a:lnTo>
                    <a:pt x="1123" y="860"/>
                  </a:lnTo>
                  <a:lnTo>
                    <a:pt x="1141" y="875"/>
                  </a:lnTo>
                  <a:lnTo>
                    <a:pt x="1158" y="888"/>
                  </a:lnTo>
                  <a:lnTo>
                    <a:pt x="1174" y="901"/>
                  </a:lnTo>
                  <a:lnTo>
                    <a:pt x="1187" y="913"/>
                  </a:lnTo>
                  <a:lnTo>
                    <a:pt x="1202" y="930"/>
                  </a:lnTo>
                  <a:lnTo>
                    <a:pt x="1216" y="945"/>
                  </a:lnTo>
                  <a:lnTo>
                    <a:pt x="1229" y="962"/>
                  </a:lnTo>
                  <a:lnTo>
                    <a:pt x="1241" y="979"/>
                  </a:lnTo>
                  <a:lnTo>
                    <a:pt x="1252" y="997"/>
                  </a:lnTo>
                  <a:lnTo>
                    <a:pt x="1262" y="1015"/>
                  </a:lnTo>
                  <a:lnTo>
                    <a:pt x="1271" y="1034"/>
                  </a:lnTo>
                  <a:lnTo>
                    <a:pt x="1279" y="1053"/>
                  </a:lnTo>
                  <a:lnTo>
                    <a:pt x="1287" y="1074"/>
                  </a:lnTo>
                  <a:lnTo>
                    <a:pt x="1293" y="1094"/>
                  </a:lnTo>
                  <a:lnTo>
                    <a:pt x="1298" y="1114"/>
                  </a:lnTo>
                  <a:lnTo>
                    <a:pt x="1302" y="1137"/>
                  </a:lnTo>
                  <a:lnTo>
                    <a:pt x="1305" y="1158"/>
                  </a:lnTo>
                  <a:lnTo>
                    <a:pt x="1308" y="1182"/>
                  </a:lnTo>
                  <a:lnTo>
                    <a:pt x="1309" y="1204"/>
                  </a:lnTo>
                  <a:lnTo>
                    <a:pt x="1310" y="1229"/>
                  </a:lnTo>
                  <a:lnTo>
                    <a:pt x="1309" y="1262"/>
                  </a:lnTo>
                  <a:lnTo>
                    <a:pt x="1306" y="1296"/>
                  </a:lnTo>
                  <a:lnTo>
                    <a:pt x="1301" y="1328"/>
                  </a:lnTo>
                  <a:lnTo>
                    <a:pt x="1295" y="1358"/>
                  </a:lnTo>
                  <a:lnTo>
                    <a:pt x="1291" y="1374"/>
                  </a:lnTo>
                  <a:lnTo>
                    <a:pt x="1287" y="1389"/>
                  </a:lnTo>
                  <a:lnTo>
                    <a:pt x="1282" y="1403"/>
                  </a:lnTo>
                  <a:lnTo>
                    <a:pt x="1276" y="1418"/>
                  </a:lnTo>
                  <a:lnTo>
                    <a:pt x="1271" y="1432"/>
                  </a:lnTo>
                  <a:lnTo>
                    <a:pt x="1263" y="1446"/>
                  </a:lnTo>
                  <a:lnTo>
                    <a:pt x="1257" y="1459"/>
                  </a:lnTo>
                  <a:lnTo>
                    <a:pt x="1250" y="1473"/>
                  </a:lnTo>
                  <a:lnTo>
                    <a:pt x="1242" y="1486"/>
                  </a:lnTo>
                  <a:lnTo>
                    <a:pt x="1234" y="1499"/>
                  </a:lnTo>
                  <a:lnTo>
                    <a:pt x="1225" y="1511"/>
                  </a:lnTo>
                  <a:lnTo>
                    <a:pt x="1216" y="1524"/>
                  </a:lnTo>
                  <a:lnTo>
                    <a:pt x="1206" y="1536"/>
                  </a:lnTo>
                  <a:lnTo>
                    <a:pt x="1196" y="1547"/>
                  </a:lnTo>
                  <a:lnTo>
                    <a:pt x="1186" y="1559"/>
                  </a:lnTo>
                  <a:lnTo>
                    <a:pt x="1175" y="1571"/>
                  </a:lnTo>
                  <a:lnTo>
                    <a:pt x="1151" y="1592"/>
                  </a:lnTo>
                  <a:lnTo>
                    <a:pt x="1126" y="1613"/>
                  </a:lnTo>
                  <a:lnTo>
                    <a:pt x="1098" y="1633"/>
                  </a:lnTo>
                  <a:lnTo>
                    <a:pt x="1069" y="1651"/>
                  </a:lnTo>
                  <a:lnTo>
                    <a:pt x="1044" y="1666"/>
                  </a:lnTo>
                  <a:lnTo>
                    <a:pt x="1019" y="1679"/>
                  </a:lnTo>
                  <a:lnTo>
                    <a:pt x="992" y="1691"/>
                  </a:lnTo>
                  <a:lnTo>
                    <a:pt x="965" y="1703"/>
                  </a:lnTo>
                  <a:lnTo>
                    <a:pt x="936" y="1714"/>
                  </a:lnTo>
                  <a:lnTo>
                    <a:pt x="906" y="1724"/>
                  </a:lnTo>
                  <a:lnTo>
                    <a:pt x="876" y="1732"/>
                  </a:lnTo>
                  <a:lnTo>
                    <a:pt x="845" y="1740"/>
                  </a:lnTo>
                  <a:lnTo>
                    <a:pt x="813" y="1747"/>
                  </a:lnTo>
                  <a:lnTo>
                    <a:pt x="780" y="1752"/>
                  </a:lnTo>
                  <a:lnTo>
                    <a:pt x="746" y="1757"/>
                  </a:lnTo>
                  <a:lnTo>
                    <a:pt x="712" y="1762"/>
                  </a:lnTo>
                  <a:lnTo>
                    <a:pt x="676" y="1766"/>
                  </a:lnTo>
                  <a:lnTo>
                    <a:pt x="639" y="1768"/>
                  </a:lnTo>
                  <a:lnTo>
                    <a:pt x="601" y="1769"/>
                  </a:lnTo>
                  <a:lnTo>
                    <a:pt x="563" y="1770"/>
                  </a:lnTo>
                  <a:lnTo>
                    <a:pt x="497" y="1769"/>
                  </a:lnTo>
                  <a:lnTo>
                    <a:pt x="431" y="1766"/>
                  </a:lnTo>
                  <a:lnTo>
                    <a:pt x="366" y="1761"/>
                  </a:lnTo>
                  <a:lnTo>
                    <a:pt x="300" y="1754"/>
                  </a:lnTo>
                  <a:lnTo>
                    <a:pt x="233" y="1745"/>
                  </a:lnTo>
                  <a:lnTo>
                    <a:pt x="167" y="1735"/>
                  </a:lnTo>
                  <a:lnTo>
                    <a:pt x="101" y="1722"/>
                  </a:lnTo>
                  <a:lnTo>
                    <a:pt x="34" y="1707"/>
                  </a:lnTo>
                  <a:close/>
                </a:path>
              </a:pathLst>
            </a:custGeom>
            <a:solidFill>
              <a:srgbClr val="00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799"/>
            </a:p>
          </p:txBody>
        </p:sp>
        <p:sp>
          <p:nvSpPr>
            <p:cNvPr id="26" name="Freeform 53"/>
            <p:cNvSpPr>
              <a:spLocks/>
            </p:cNvSpPr>
            <p:nvPr userDrawn="1"/>
          </p:nvSpPr>
          <p:spPr bwMode="auto">
            <a:xfrm>
              <a:off x="6294" y="350"/>
              <a:ext cx="39" cy="142"/>
            </a:xfrm>
            <a:custGeom>
              <a:avLst/>
              <a:gdLst>
                <a:gd name="T0" fmla="*/ 476 w 476"/>
                <a:gd name="T1" fmla="*/ 0 h 1706"/>
                <a:gd name="T2" fmla="*/ 476 w 476"/>
                <a:gd name="T3" fmla="*/ 1706 h 1706"/>
                <a:gd name="T4" fmla="*/ 0 w 476"/>
                <a:gd name="T5" fmla="*/ 1706 h 1706"/>
                <a:gd name="T6" fmla="*/ 0 w 476"/>
                <a:gd name="T7" fmla="*/ 0 h 1706"/>
                <a:gd name="T8" fmla="*/ 238 w 476"/>
                <a:gd name="T9" fmla="*/ 285 h 1706"/>
                <a:gd name="T10" fmla="*/ 476 w 476"/>
                <a:gd name="T11" fmla="*/ 0 h 1706"/>
              </a:gdLst>
              <a:ahLst/>
              <a:cxnLst>
                <a:cxn ang="0">
                  <a:pos x="T0" y="T1"/>
                </a:cxn>
                <a:cxn ang="0">
                  <a:pos x="T2" y="T3"/>
                </a:cxn>
                <a:cxn ang="0">
                  <a:pos x="T4" y="T5"/>
                </a:cxn>
                <a:cxn ang="0">
                  <a:pos x="T6" y="T7"/>
                </a:cxn>
                <a:cxn ang="0">
                  <a:pos x="T8" y="T9"/>
                </a:cxn>
                <a:cxn ang="0">
                  <a:pos x="T10" y="T11"/>
                </a:cxn>
              </a:cxnLst>
              <a:rect l="0" t="0" r="r" b="b"/>
              <a:pathLst>
                <a:path w="476" h="1706">
                  <a:moveTo>
                    <a:pt x="476" y="0"/>
                  </a:moveTo>
                  <a:lnTo>
                    <a:pt x="476" y="1706"/>
                  </a:lnTo>
                  <a:lnTo>
                    <a:pt x="0" y="1706"/>
                  </a:lnTo>
                  <a:lnTo>
                    <a:pt x="0" y="0"/>
                  </a:lnTo>
                  <a:lnTo>
                    <a:pt x="238" y="285"/>
                  </a:lnTo>
                  <a:lnTo>
                    <a:pt x="476" y="0"/>
                  </a:lnTo>
                  <a:close/>
                </a:path>
              </a:pathLst>
            </a:custGeom>
            <a:solidFill>
              <a:srgbClr val="00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799"/>
            </a:p>
          </p:txBody>
        </p:sp>
        <p:sp>
          <p:nvSpPr>
            <p:cNvPr id="27" name="Freeform 54"/>
            <p:cNvSpPr>
              <a:spLocks/>
            </p:cNvSpPr>
            <p:nvPr userDrawn="1"/>
          </p:nvSpPr>
          <p:spPr bwMode="auto">
            <a:xfrm>
              <a:off x="6294" y="350"/>
              <a:ext cx="39" cy="44"/>
            </a:xfrm>
            <a:custGeom>
              <a:avLst/>
              <a:gdLst>
                <a:gd name="T0" fmla="*/ 476 w 476"/>
                <a:gd name="T1" fmla="*/ 0 h 530"/>
                <a:gd name="T2" fmla="*/ 0 w 476"/>
                <a:gd name="T3" fmla="*/ 0 h 530"/>
                <a:gd name="T4" fmla="*/ 238 w 476"/>
                <a:gd name="T5" fmla="*/ 530 h 530"/>
                <a:gd name="T6" fmla="*/ 476 w 476"/>
                <a:gd name="T7" fmla="*/ 0 h 530"/>
              </a:gdLst>
              <a:ahLst/>
              <a:cxnLst>
                <a:cxn ang="0">
                  <a:pos x="T0" y="T1"/>
                </a:cxn>
                <a:cxn ang="0">
                  <a:pos x="T2" y="T3"/>
                </a:cxn>
                <a:cxn ang="0">
                  <a:pos x="T4" y="T5"/>
                </a:cxn>
                <a:cxn ang="0">
                  <a:pos x="T6" y="T7"/>
                </a:cxn>
              </a:cxnLst>
              <a:rect l="0" t="0" r="r" b="b"/>
              <a:pathLst>
                <a:path w="476" h="530">
                  <a:moveTo>
                    <a:pt x="476" y="0"/>
                  </a:moveTo>
                  <a:lnTo>
                    <a:pt x="0" y="0"/>
                  </a:lnTo>
                  <a:lnTo>
                    <a:pt x="238" y="530"/>
                  </a:lnTo>
                  <a:lnTo>
                    <a:pt x="476" y="0"/>
                  </a:lnTo>
                  <a:close/>
                </a:path>
              </a:pathLst>
            </a:custGeom>
            <a:solidFill>
              <a:srgbClr val="00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799"/>
            </a:p>
          </p:txBody>
        </p:sp>
        <p:sp>
          <p:nvSpPr>
            <p:cNvPr id="28" name="Freeform 55"/>
            <p:cNvSpPr>
              <a:spLocks/>
            </p:cNvSpPr>
            <p:nvPr userDrawn="1"/>
          </p:nvSpPr>
          <p:spPr bwMode="auto">
            <a:xfrm>
              <a:off x="6370" y="350"/>
              <a:ext cx="103" cy="142"/>
            </a:xfrm>
            <a:custGeom>
              <a:avLst/>
              <a:gdLst>
                <a:gd name="T0" fmla="*/ 0 w 1241"/>
                <a:gd name="T1" fmla="*/ 1706 h 1706"/>
                <a:gd name="T2" fmla="*/ 0 w 1241"/>
                <a:gd name="T3" fmla="*/ 0 h 1706"/>
                <a:gd name="T4" fmla="*/ 1222 w 1241"/>
                <a:gd name="T5" fmla="*/ 0 h 1706"/>
                <a:gd name="T6" fmla="*/ 1222 w 1241"/>
                <a:gd name="T7" fmla="*/ 309 h 1706"/>
                <a:gd name="T8" fmla="*/ 459 w 1241"/>
                <a:gd name="T9" fmla="*/ 309 h 1706"/>
                <a:gd name="T10" fmla="*/ 459 w 1241"/>
                <a:gd name="T11" fmla="*/ 693 h 1706"/>
                <a:gd name="T12" fmla="*/ 1123 w 1241"/>
                <a:gd name="T13" fmla="*/ 693 h 1706"/>
                <a:gd name="T14" fmla="*/ 1123 w 1241"/>
                <a:gd name="T15" fmla="*/ 975 h 1706"/>
                <a:gd name="T16" fmla="*/ 459 w 1241"/>
                <a:gd name="T17" fmla="*/ 975 h 1706"/>
                <a:gd name="T18" fmla="*/ 459 w 1241"/>
                <a:gd name="T19" fmla="*/ 1380 h 1706"/>
                <a:gd name="T20" fmla="*/ 1241 w 1241"/>
                <a:gd name="T21" fmla="*/ 1380 h 1706"/>
                <a:gd name="T22" fmla="*/ 1241 w 1241"/>
                <a:gd name="T23" fmla="*/ 1706 h 1706"/>
                <a:gd name="T24" fmla="*/ 0 w 1241"/>
                <a:gd name="T25" fmla="*/ 1706 h 1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1" h="1706">
                  <a:moveTo>
                    <a:pt x="0" y="1706"/>
                  </a:moveTo>
                  <a:lnTo>
                    <a:pt x="0" y="0"/>
                  </a:lnTo>
                  <a:lnTo>
                    <a:pt x="1222" y="0"/>
                  </a:lnTo>
                  <a:lnTo>
                    <a:pt x="1222" y="309"/>
                  </a:lnTo>
                  <a:lnTo>
                    <a:pt x="459" y="309"/>
                  </a:lnTo>
                  <a:lnTo>
                    <a:pt x="459" y="693"/>
                  </a:lnTo>
                  <a:lnTo>
                    <a:pt x="1123" y="693"/>
                  </a:lnTo>
                  <a:lnTo>
                    <a:pt x="1123" y="975"/>
                  </a:lnTo>
                  <a:lnTo>
                    <a:pt x="459" y="975"/>
                  </a:lnTo>
                  <a:lnTo>
                    <a:pt x="459" y="1380"/>
                  </a:lnTo>
                  <a:lnTo>
                    <a:pt x="1241" y="1380"/>
                  </a:lnTo>
                  <a:lnTo>
                    <a:pt x="1241" y="1706"/>
                  </a:lnTo>
                  <a:lnTo>
                    <a:pt x="0" y="1706"/>
                  </a:lnTo>
                  <a:close/>
                </a:path>
              </a:pathLst>
            </a:custGeom>
            <a:solidFill>
              <a:srgbClr val="00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799"/>
            </a:p>
          </p:txBody>
        </p:sp>
        <p:sp>
          <p:nvSpPr>
            <p:cNvPr id="29" name="Freeform 56"/>
            <p:cNvSpPr>
              <a:spLocks/>
            </p:cNvSpPr>
            <p:nvPr userDrawn="1"/>
          </p:nvSpPr>
          <p:spPr bwMode="auto">
            <a:xfrm>
              <a:off x="6499" y="350"/>
              <a:ext cx="173" cy="143"/>
            </a:xfrm>
            <a:custGeom>
              <a:avLst/>
              <a:gdLst>
                <a:gd name="T0" fmla="*/ 0 w 2073"/>
                <a:gd name="T1" fmla="*/ 1706 h 1723"/>
                <a:gd name="T2" fmla="*/ 0 w 2073"/>
                <a:gd name="T3" fmla="*/ 0 h 1723"/>
                <a:gd name="T4" fmla="*/ 617 w 2073"/>
                <a:gd name="T5" fmla="*/ 0 h 1723"/>
                <a:gd name="T6" fmla="*/ 1047 w 2073"/>
                <a:gd name="T7" fmla="*/ 1090 h 1723"/>
                <a:gd name="T8" fmla="*/ 1486 w 2073"/>
                <a:gd name="T9" fmla="*/ 0 h 1723"/>
                <a:gd name="T10" fmla="*/ 2073 w 2073"/>
                <a:gd name="T11" fmla="*/ 0 h 1723"/>
                <a:gd name="T12" fmla="*/ 2073 w 2073"/>
                <a:gd name="T13" fmla="*/ 1706 h 1723"/>
                <a:gd name="T14" fmla="*/ 1621 w 2073"/>
                <a:gd name="T15" fmla="*/ 1706 h 1723"/>
                <a:gd name="T16" fmla="*/ 1621 w 2073"/>
                <a:gd name="T17" fmla="*/ 499 h 1723"/>
                <a:gd name="T18" fmla="*/ 1121 w 2073"/>
                <a:gd name="T19" fmla="*/ 1723 h 1723"/>
                <a:gd name="T20" fmla="*/ 826 w 2073"/>
                <a:gd name="T21" fmla="*/ 1723 h 1723"/>
                <a:gd name="T22" fmla="*/ 336 w 2073"/>
                <a:gd name="T23" fmla="*/ 499 h 1723"/>
                <a:gd name="T24" fmla="*/ 336 w 2073"/>
                <a:gd name="T25" fmla="*/ 1706 h 1723"/>
                <a:gd name="T26" fmla="*/ 0 w 2073"/>
                <a:gd name="T27" fmla="*/ 1706 h 1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73" h="1723">
                  <a:moveTo>
                    <a:pt x="0" y="1706"/>
                  </a:moveTo>
                  <a:lnTo>
                    <a:pt x="0" y="0"/>
                  </a:lnTo>
                  <a:lnTo>
                    <a:pt x="617" y="0"/>
                  </a:lnTo>
                  <a:lnTo>
                    <a:pt x="1047" y="1090"/>
                  </a:lnTo>
                  <a:lnTo>
                    <a:pt x="1486" y="0"/>
                  </a:lnTo>
                  <a:lnTo>
                    <a:pt x="2073" y="0"/>
                  </a:lnTo>
                  <a:lnTo>
                    <a:pt x="2073" y="1706"/>
                  </a:lnTo>
                  <a:lnTo>
                    <a:pt x="1621" y="1706"/>
                  </a:lnTo>
                  <a:lnTo>
                    <a:pt x="1621" y="499"/>
                  </a:lnTo>
                  <a:lnTo>
                    <a:pt x="1121" y="1723"/>
                  </a:lnTo>
                  <a:lnTo>
                    <a:pt x="826" y="1723"/>
                  </a:lnTo>
                  <a:lnTo>
                    <a:pt x="336" y="499"/>
                  </a:lnTo>
                  <a:lnTo>
                    <a:pt x="336" y="1706"/>
                  </a:lnTo>
                  <a:lnTo>
                    <a:pt x="0" y="1706"/>
                  </a:lnTo>
                  <a:close/>
                </a:path>
              </a:pathLst>
            </a:custGeom>
            <a:solidFill>
              <a:srgbClr val="00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799"/>
            </a:p>
          </p:txBody>
        </p:sp>
        <p:sp>
          <p:nvSpPr>
            <p:cNvPr id="30" name="Freeform 57"/>
            <p:cNvSpPr>
              <a:spLocks/>
            </p:cNvSpPr>
            <p:nvPr userDrawn="1"/>
          </p:nvSpPr>
          <p:spPr bwMode="auto">
            <a:xfrm>
              <a:off x="6708" y="350"/>
              <a:ext cx="104" cy="142"/>
            </a:xfrm>
            <a:custGeom>
              <a:avLst/>
              <a:gdLst>
                <a:gd name="T0" fmla="*/ 0 w 1242"/>
                <a:gd name="T1" fmla="*/ 1706 h 1706"/>
                <a:gd name="T2" fmla="*/ 0 w 1242"/>
                <a:gd name="T3" fmla="*/ 0 h 1706"/>
                <a:gd name="T4" fmla="*/ 1221 w 1242"/>
                <a:gd name="T5" fmla="*/ 0 h 1706"/>
                <a:gd name="T6" fmla="*/ 1221 w 1242"/>
                <a:gd name="T7" fmla="*/ 309 h 1706"/>
                <a:gd name="T8" fmla="*/ 459 w 1242"/>
                <a:gd name="T9" fmla="*/ 309 h 1706"/>
                <a:gd name="T10" fmla="*/ 459 w 1242"/>
                <a:gd name="T11" fmla="*/ 693 h 1706"/>
                <a:gd name="T12" fmla="*/ 1123 w 1242"/>
                <a:gd name="T13" fmla="*/ 693 h 1706"/>
                <a:gd name="T14" fmla="*/ 1123 w 1242"/>
                <a:gd name="T15" fmla="*/ 975 h 1706"/>
                <a:gd name="T16" fmla="*/ 459 w 1242"/>
                <a:gd name="T17" fmla="*/ 975 h 1706"/>
                <a:gd name="T18" fmla="*/ 459 w 1242"/>
                <a:gd name="T19" fmla="*/ 1380 h 1706"/>
                <a:gd name="T20" fmla="*/ 1242 w 1242"/>
                <a:gd name="T21" fmla="*/ 1380 h 1706"/>
                <a:gd name="T22" fmla="*/ 1242 w 1242"/>
                <a:gd name="T23" fmla="*/ 1706 h 1706"/>
                <a:gd name="T24" fmla="*/ 0 w 1242"/>
                <a:gd name="T25" fmla="*/ 1706 h 1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2" h="1706">
                  <a:moveTo>
                    <a:pt x="0" y="1706"/>
                  </a:moveTo>
                  <a:lnTo>
                    <a:pt x="0" y="0"/>
                  </a:lnTo>
                  <a:lnTo>
                    <a:pt x="1221" y="0"/>
                  </a:lnTo>
                  <a:lnTo>
                    <a:pt x="1221" y="309"/>
                  </a:lnTo>
                  <a:lnTo>
                    <a:pt x="459" y="309"/>
                  </a:lnTo>
                  <a:lnTo>
                    <a:pt x="459" y="693"/>
                  </a:lnTo>
                  <a:lnTo>
                    <a:pt x="1123" y="693"/>
                  </a:lnTo>
                  <a:lnTo>
                    <a:pt x="1123" y="975"/>
                  </a:lnTo>
                  <a:lnTo>
                    <a:pt x="459" y="975"/>
                  </a:lnTo>
                  <a:lnTo>
                    <a:pt x="459" y="1380"/>
                  </a:lnTo>
                  <a:lnTo>
                    <a:pt x="1242" y="1380"/>
                  </a:lnTo>
                  <a:lnTo>
                    <a:pt x="1242" y="1706"/>
                  </a:lnTo>
                  <a:lnTo>
                    <a:pt x="0" y="1706"/>
                  </a:lnTo>
                  <a:close/>
                </a:path>
              </a:pathLst>
            </a:custGeom>
            <a:solidFill>
              <a:srgbClr val="00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799"/>
            </a:p>
          </p:txBody>
        </p:sp>
        <p:sp>
          <p:nvSpPr>
            <p:cNvPr id="31" name="Freeform 58"/>
            <p:cNvSpPr>
              <a:spLocks/>
            </p:cNvSpPr>
            <p:nvPr userDrawn="1"/>
          </p:nvSpPr>
          <p:spPr bwMode="auto">
            <a:xfrm>
              <a:off x="6838" y="350"/>
              <a:ext cx="123" cy="142"/>
            </a:xfrm>
            <a:custGeom>
              <a:avLst/>
              <a:gdLst>
                <a:gd name="T0" fmla="*/ 0 w 1473"/>
                <a:gd name="T1" fmla="*/ 1706 h 1706"/>
                <a:gd name="T2" fmla="*/ 0 w 1473"/>
                <a:gd name="T3" fmla="*/ 0 h 1706"/>
                <a:gd name="T4" fmla="*/ 551 w 1473"/>
                <a:gd name="T5" fmla="*/ 0 h 1706"/>
                <a:gd name="T6" fmla="*/ 1137 w 1473"/>
                <a:gd name="T7" fmla="*/ 1142 h 1706"/>
                <a:gd name="T8" fmla="*/ 1137 w 1473"/>
                <a:gd name="T9" fmla="*/ 0 h 1706"/>
                <a:gd name="T10" fmla="*/ 1473 w 1473"/>
                <a:gd name="T11" fmla="*/ 0 h 1706"/>
                <a:gd name="T12" fmla="*/ 1473 w 1473"/>
                <a:gd name="T13" fmla="*/ 1706 h 1706"/>
                <a:gd name="T14" fmla="*/ 936 w 1473"/>
                <a:gd name="T15" fmla="*/ 1706 h 1706"/>
                <a:gd name="T16" fmla="*/ 335 w 1473"/>
                <a:gd name="T17" fmla="*/ 549 h 1706"/>
                <a:gd name="T18" fmla="*/ 335 w 1473"/>
                <a:gd name="T19" fmla="*/ 1706 h 1706"/>
                <a:gd name="T20" fmla="*/ 0 w 1473"/>
                <a:gd name="T21" fmla="*/ 1706 h 1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73" h="1706">
                  <a:moveTo>
                    <a:pt x="0" y="1706"/>
                  </a:moveTo>
                  <a:lnTo>
                    <a:pt x="0" y="0"/>
                  </a:lnTo>
                  <a:lnTo>
                    <a:pt x="551" y="0"/>
                  </a:lnTo>
                  <a:lnTo>
                    <a:pt x="1137" y="1142"/>
                  </a:lnTo>
                  <a:lnTo>
                    <a:pt x="1137" y="0"/>
                  </a:lnTo>
                  <a:lnTo>
                    <a:pt x="1473" y="0"/>
                  </a:lnTo>
                  <a:lnTo>
                    <a:pt x="1473" y="1706"/>
                  </a:lnTo>
                  <a:lnTo>
                    <a:pt x="936" y="1706"/>
                  </a:lnTo>
                  <a:lnTo>
                    <a:pt x="335" y="549"/>
                  </a:lnTo>
                  <a:lnTo>
                    <a:pt x="335" y="1706"/>
                  </a:lnTo>
                  <a:lnTo>
                    <a:pt x="0" y="1706"/>
                  </a:lnTo>
                  <a:close/>
                </a:path>
              </a:pathLst>
            </a:custGeom>
            <a:solidFill>
              <a:srgbClr val="00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799"/>
            </a:p>
          </p:txBody>
        </p:sp>
        <p:sp>
          <p:nvSpPr>
            <p:cNvPr id="32" name="Freeform 59"/>
            <p:cNvSpPr>
              <a:spLocks/>
            </p:cNvSpPr>
            <p:nvPr userDrawn="1"/>
          </p:nvSpPr>
          <p:spPr bwMode="auto">
            <a:xfrm>
              <a:off x="6986" y="347"/>
              <a:ext cx="109" cy="148"/>
            </a:xfrm>
            <a:custGeom>
              <a:avLst/>
              <a:gdLst>
                <a:gd name="T0" fmla="*/ 138 w 1309"/>
                <a:gd name="T1" fmla="*/ 1401 h 1770"/>
                <a:gd name="T2" fmla="*/ 303 w 1309"/>
                <a:gd name="T3" fmla="*/ 1438 h 1770"/>
                <a:gd name="T4" fmla="*/ 456 w 1309"/>
                <a:gd name="T5" fmla="*/ 1457 h 1770"/>
                <a:gd name="T6" fmla="*/ 615 w 1309"/>
                <a:gd name="T7" fmla="*/ 1458 h 1770"/>
                <a:gd name="T8" fmla="*/ 740 w 1309"/>
                <a:gd name="T9" fmla="*/ 1434 h 1770"/>
                <a:gd name="T10" fmla="*/ 790 w 1309"/>
                <a:gd name="T11" fmla="*/ 1409 h 1770"/>
                <a:gd name="T12" fmla="*/ 824 w 1309"/>
                <a:gd name="T13" fmla="*/ 1378 h 1770"/>
                <a:gd name="T14" fmla="*/ 843 w 1309"/>
                <a:gd name="T15" fmla="*/ 1337 h 1770"/>
                <a:gd name="T16" fmla="*/ 847 w 1309"/>
                <a:gd name="T17" fmla="*/ 1285 h 1770"/>
                <a:gd name="T18" fmla="*/ 824 w 1309"/>
                <a:gd name="T19" fmla="*/ 1220 h 1770"/>
                <a:gd name="T20" fmla="*/ 750 w 1309"/>
                <a:gd name="T21" fmla="*/ 1161 h 1770"/>
                <a:gd name="T22" fmla="*/ 571 w 1309"/>
                <a:gd name="T23" fmla="*/ 1078 h 1770"/>
                <a:gd name="T24" fmla="*/ 321 w 1309"/>
                <a:gd name="T25" fmla="*/ 965 h 1770"/>
                <a:gd name="T26" fmla="*/ 197 w 1309"/>
                <a:gd name="T27" fmla="*/ 893 h 1770"/>
                <a:gd name="T28" fmla="*/ 116 w 1309"/>
                <a:gd name="T29" fmla="*/ 826 h 1770"/>
                <a:gd name="T30" fmla="*/ 51 w 1309"/>
                <a:gd name="T31" fmla="*/ 736 h 1770"/>
                <a:gd name="T32" fmla="*/ 13 w 1309"/>
                <a:gd name="T33" fmla="*/ 633 h 1770"/>
                <a:gd name="T34" fmla="*/ 0 w 1309"/>
                <a:gd name="T35" fmla="*/ 515 h 1770"/>
                <a:gd name="T36" fmla="*/ 18 w 1309"/>
                <a:gd name="T37" fmla="*/ 369 h 1770"/>
                <a:gd name="T38" fmla="*/ 75 w 1309"/>
                <a:gd name="T39" fmla="*/ 247 h 1770"/>
                <a:gd name="T40" fmla="*/ 169 w 1309"/>
                <a:gd name="T41" fmla="*/ 148 h 1770"/>
                <a:gd name="T42" fmla="*/ 294 w 1309"/>
                <a:gd name="T43" fmla="*/ 73 h 1770"/>
                <a:gd name="T44" fmla="*/ 443 w 1309"/>
                <a:gd name="T45" fmla="*/ 24 h 1770"/>
                <a:gd name="T46" fmla="*/ 614 w 1309"/>
                <a:gd name="T47" fmla="*/ 2 h 1770"/>
                <a:gd name="T48" fmla="*/ 832 w 1309"/>
                <a:gd name="T49" fmla="*/ 7 h 1770"/>
                <a:gd name="T50" fmla="*/ 1134 w 1309"/>
                <a:gd name="T51" fmla="*/ 54 h 1770"/>
                <a:gd name="T52" fmla="*/ 1088 w 1309"/>
                <a:gd name="T53" fmla="*/ 353 h 1770"/>
                <a:gd name="T54" fmla="*/ 947 w 1309"/>
                <a:gd name="T55" fmla="*/ 314 h 1770"/>
                <a:gd name="T56" fmla="*/ 811 w 1309"/>
                <a:gd name="T57" fmla="*/ 294 h 1770"/>
                <a:gd name="T58" fmla="*/ 667 w 1309"/>
                <a:gd name="T59" fmla="*/ 293 h 1770"/>
                <a:gd name="T60" fmla="*/ 539 w 1309"/>
                <a:gd name="T61" fmla="*/ 321 h 1770"/>
                <a:gd name="T62" fmla="*/ 488 w 1309"/>
                <a:gd name="T63" fmla="*/ 352 h 1770"/>
                <a:gd name="T64" fmla="*/ 463 w 1309"/>
                <a:gd name="T65" fmla="*/ 387 h 1770"/>
                <a:gd name="T66" fmla="*/ 449 w 1309"/>
                <a:gd name="T67" fmla="*/ 430 h 1770"/>
                <a:gd name="T68" fmla="*/ 456 w 1309"/>
                <a:gd name="T69" fmla="*/ 490 h 1770"/>
                <a:gd name="T70" fmla="*/ 506 w 1309"/>
                <a:gd name="T71" fmla="*/ 545 h 1770"/>
                <a:gd name="T72" fmla="*/ 632 w 1309"/>
                <a:gd name="T73" fmla="*/ 608 h 1770"/>
                <a:gd name="T74" fmla="*/ 914 w 1309"/>
                <a:gd name="T75" fmla="*/ 740 h 1770"/>
                <a:gd name="T76" fmla="*/ 1101 w 1309"/>
                <a:gd name="T77" fmla="*/ 846 h 1770"/>
                <a:gd name="T78" fmla="*/ 1187 w 1309"/>
                <a:gd name="T79" fmla="*/ 913 h 1770"/>
                <a:gd name="T80" fmla="*/ 1251 w 1309"/>
                <a:gd name="T81" fmla="*/ 997 h 1770"/>
                <a:gd name="T82" fmla="*/ 1292 w 1309"/>
                <a:gd name="T83" fmla="*/ 1094 h 1770"/>
                <a:gd name="T84" fmla="*/ 1309 w 1309"/>
                <a:gd name="T85" fmla="*/ 1204 h 1770"/>
                <a:gd name="T86" fmla="*/ 1295 w 1309"/>
                <a:gd name="T87" fmla="*/ 1358 h 1770"/>
                <a:gd name="T88" fmla="*/ 1270 w 1309"/>
                <a:gd name="T89" fmla="*/ 1432 h 1770"/>
                <a:gd name="T90" fmla="*/ 1234 w 1309"/>
                <a:gd name="T91" fmla="*/ 1499 h 1770"/>
                <a:gd name="T92" fmla="*/ 1186 w 1309"/>
                <a:gd name="T93" fmla="*/ 1559 h 1770"/>
                <a:gd name="T94" fmla="*/ 1069 w 1309"/>
                <a:gd name="T95" fmla="*/ 1651 h 1770"/>
                <a:gd name="T96" fmla="*/ 936 w 1309"/>
                <a:gd name="T97" fmla="*/ 1714 h 1770"/>
                <a:gd name="T98" fmla="*/ 780 w 1309"/>
                <a:gd name="T99" fmla="*/ 1752 h 1770"/>
                <a:gd name="T100" fmla="*/ 601 w 1309"/>
                <a:gd name="T101" fmla="*/ 1769 h 1770"/>
                <a:gd name="T102" fmla="*/ 299 w 1309"/>
                <a:gd name="T103" fmla="*/ 1754 h 1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9" h="1770">
                  <a:moveTo>
                    <a:pt x="34" y="1707"/>
                  </a:moveTo>
                  <a:lnTo>
                    <a:pt x="34" y="1371"/>
                  </a:lnTo>
                  <a:lnTo>
                    <a:pt x="69" y="1382"/>
                  </a:lnTo>
                  <a:lnTo>
                    <a:pt x="105" y="1392"/>
                  </a:lnTo>
                  <a:lnTo>
                    <a:pt x="138" y="1401"/>
                  </a:lnTo>
                  <a:lnTo>
                    <a:pt x="173" y="1410"/>
                  </a:lnTo>
                  <a:lnTo>
                    <a:pt x="206" y="1419"/>
                  </a:lnTo>
                  <a:lnTo>
                    <a:pt x="239" y="1426"/>
                  </a:lnTo>
                  <a:lnTo>
                    <a:pt x="272" y="1432"/>
                  </a:lnTo>
                  <a:lnTo>
                    <a:pt x="303" y="1438"/>
                  </a:lnTo>
                  <a:lnTo>
                    <a:pt x="335" y="1444"/>
                  </a:lnTo>
                  <a:lnTo>
                    <a:pt x="366" y="1448"/>
                  </a:lnTo>
                  <a:lnTo>
                    <a:pt x="396" y="1452"/>
                  </a:lnTo>
                  <a:lnTo>
                    <a:pt x="427" y="1455"/>
                  </a:lnTo>
                  <a:lnTo>
                    <a:pt x="456" y="1457"/>
                  </a:lnTo>
                  <a:lnTo>
                    <a:pt x="486" y="1459"/>
                  </a:lnTo>
                  <a:lnTo>
                    <a:pt x="515" y="1460"/>
                  </a:lnTo>
                  <a:lnTo>
                    <a:pt x="542" y="1461"/>
                  </a:lnTo>
                  <a:lnTo>
                    <a:pt x="580" y="1460"/>
                  </a:lnTo>
                  <a:lnTo>
                    <a:pt x="615" y="1458"/>
                  </a:lnTo>
                  <a:lnTo>
                    <a:pt x="646" y="1455"/>
                  </a:lnTo>
                  <a:lnTo>
                    <a:pt x="676" y="1451"/>
                  </a:lnTo>
                  <a:lnTo>
                    <a:pt x="703" y="1445"/>
                  </a:lnTo>
                  <a:lnTo>
                    <a:pt x="729" y="1438"/>
                  </a:lnTo>
                  <a:lnTo>
                    <a:pt x="740" y="1434"/>
                  </a:lnTo>
                  <a:lnTo>
                    <a:pt x="751" y="1430"/>
                  </a:lnTo>
                  <a:lnTo>
                    <a:pt x="761" y="1426"/>
                  </a:lnTo>
                  <a:lnTo>
                    <a:pt x="772" y="1421"/>
                  </a:lnTo>
                  <a:lnTo>
                    <a:pt x="781" y="1416"/>
                  </a:lnTo>
                  <a:lnTo>
                    <a:pt x="790" y="1409"/>
                  </a:lnTo>
                  <a:lnTo>
                    <a:pt x="798" y="1404"/>
                  </a:lnTo>
                  <a:lnTo>
                    <a:pt x="805" y="1398"/>
                  </a:lnTo>
                  <a:lnTo>
                    <a:pt x="812" y="1391"/>
                  </a:lnTo>
                  <a:lnTo>
                    <a:pt x="819" y="1385"/>
                  </a:lnTo>
                  <a:lnTo>
                    <a:pt x="824" y="1378"/>
                  </a:lnTo>
                  <a:lnTo>
                    <a:pt x="829" y="1370"/>
                  </a:lnTo>
                  <a:lnTo>
                    <a:pt x="834" y="1362"/>
                  </a:lnTo>
                  <a:lnTo>
                    <a:pt x="837" y="1354"/>
                  </a:lnTo>
                  <a:lnTo>
                    <a:pt x="841" y="1346"/>
                  </a:lnTo>
                  <a:lnTo>
                    <a:pt x="843" y="1337"/>
                  </a:lnTo>
                  <a:lnTo>
                    <a:pt x="845" y="1329"/>
                  </a:lnTo>
                  <a:lnTo>
                    <a:pt x="847" y="1319"/>
                  </a:lnTo>
                  <a:lnTo>
                    <a:pt x="848" y="1309"/>
                  </a:lnTo>
                  <a:lnTo>
                    <a:pt x="848" y="1299"/>
                  </a:lnTo>
                  <a:lnTo>
                    <a:pt x="847" y="1285"/>
                  </a:lnTo>
                  <a:lnTo>
                    <a:pt x="845" y="1271"/>
                  </a:lnTo>
                  <a:lnTo>
                    <a:pt x="842" y="1257"/>
                  </a:lnTo>
                  <a:lnTo>
                    <a:pt x="837" y="1244"/>
                  </a:lnTo>
                  <a:lnTo>
                    <a:pt x="831" y="1232"/>
                  </a:lnTo>
                  <a:lnTo>
                    <a:pt x="824" y="1220"/>
                  </a:lnTo>
                  <a:lnTo>
                    <a:pt x="814" y="1208"/>
                  </a:lnTo>
                  <a:lnTo>
                    <a:pt x="805" y="1198"/>
                  </a:lnTo>
                  <a:lnTo>
                    <a:pt x="791" y="1187"/>
                  </a:lnTo>
                  <a:lnTo>
                    <a:pt x="773" y="1175"/>
                  </a:lnTo>
                  <a:lnTo>
                    <a:pt x="750" y="1161"/>
                  </a:lnTo>
                  <a:lnTo>
                    <a:pt x="724" y="1146"/>
                  </a:lnTo>
                  <a:lnTo>
                    <a:pt x="692" y="1131"/>
                  </a:lnTo>
                  <a:lnTo>
                    <a:pt x="655" y="1114"/>
                  </a:lnTo>
                  <a:lnTo>
                    <a:pt x="616" y="1096"/>
                  </a:lnTo>
                  <a:lnTo>
                    <a:pt x="571" y="1078"/>
                  </a:lnTo>
                  <a:lnTo>
                    <a:pt x="490" y="1044"/>
                  </a:lnTo>
                  <a:lnTo>
                    <a:pt x="417" y="1011"/>
                  </a:lnTo>
                  <a:lnTo>
                    <a:pt x="383" y="996"/>
                  </a:lnTo>
                  <a:lnTo>
                    <a:pt x="351" y="980"/>
                  </a:lnTo>
                  <a:lnTo>
                    <a:pt x="321" y="965"/>
                  </a:lnTo>
                  <a:lnTo>
                    <a:pt x="293" y="950"/>
                  </a:lnTo>
                  <a:lnTo>
                    <a:pt x="267" y="936"/>
                  </a:lnTo>
                  <a:lnTo>
                    <a:pt x="241" y="922"/>
                  </a:lnTo>
                  <a:lnTo>
                    <a:pt x="219" y="907"/>
                  </a:lnTo>
                  <a:lnTo>
                    <a:pt x="197" y="893"/>
                  </a:lnTo>
                  <a:lnTo>
                    <a:pt x="178" y="880"/>
                  </a:lnTo>
                  <a:lnTo>
                    <a:pt x="161" y="866"/>
                  </a:lnTo>
                  <a:lnTo>
                    <a:pt x="145" y="854"/>
                  </a:lnTo>
                  <a:lnTo>
                    <a:pt x="131" y="842"/>
                  </a:lnTo>
                  <a:lnTo>
                    <a:pt x="116" y="826"/>
                  </a:lnTo>
                  <a:lnTo>
                    <a:pt x="100" y="808"/>
                  </a:lnTo>
                  <a:lnTo>
                    <a:pt x="86" y="791"/>
                  </a:lnTo>
                  <a:lnTo>
                    <a:pt x="74" y="774"/>
                  </a:lnTo>
                  <a:lnTo>
                    <a:pt x="62" y="755"/>
                  </a:lnTo>
                  <a:lnTo>
                    <a:pt x="51" y="736"/>
                  </a:lnTo>
                  <a:lnTo>
                    <a:pt x="41" y="716"/>
                  </a:lnTo>
                  <a:lnTo>
                    <a:pt x="32" y="696"/>
                  </a:lnTo>
                  <a:lnTo>
                    <a:pt x="25" y="676"/>
                  </a:lnTo>
                  <a:lnTo>
                    <a:pt x="18" y="654"/>
                  </a:lnTo>
                  <a:lnTo>
                    <a:pt x="13" y="633"/>
                  </a:lnTo>
                  <a:lnTo>
                    <a:pt x="8" y="610"/>
                  </a:lnTo>
                  <a:lnTo>
                    <a:pt x="4" y="587"/>
                  </a:lnTo>
                  <a:lnTo>
                    <a:pt x="2" y="563"/>
                  </a:lnTo>
                  <a:lnTo>
                    <a:pt x="0" y="540"/>
                  </a:lnTo>
                  <a:lnTo>
                    <a:pt x="0" y="515"/>
                  </a:lnTo>
                  <a:lnTo>
                    <a:pt x="1" y="484"/>
                  </a:lnTo>
                  <a:lnTo>
                    <a:pt x="3" y="454"/>
                  </a:lnTo>
                  <a:lnTo>
                    <a:pt x="7" y="424"/>
                  </a:lnTo>
                  <a:lnTo>
                    <a:pt x="12" y="397"/>
                  </a:lnTo>
                  <a:lnTo>
                    <a:pt x="18" y="369"/>
                  </a:lnTo>
                  <a:lnTo>
                    <a:pt x="26" y="343"/>
                  </a:lnTo>
                  <a:lnTo>
                    <a:pt x="36" y="317"/>
                  </a:lnTo>
                  <a:lnTo>
                    <a:pt x="47" y="293"/>
                  </a:lnTo>
                  <a:lnTo>
                    <a:pt x="61" y="269"/>
                  </a:lnTo>
                  <a:lnTo>
                    <a:pt x="75" y="247"/>
                  </a:lnTo>
                  <a:lnTo>
                    <a:pt x="90" y="225"/>
                  </a:lnTo>
                  <a:lnTo>
                    <a:pt x="108" y="204"/>
                  </a:lnTo>
                  <a:lnTo>
                    <a:pt x="127" y="185"/>
                  </a:lnTo>
                  <a:lnTo>
                    <a:pt x="146" y="165"/>
                  </a:lnTo>
                  <a:lnTo>
                    <a:pt x="169" y="148"/>
                  </a:lnTo>
                  <a:lnTo>
                    <a:pt x="192" y="131"/>
                  </a:lnTo>
                  <a:lnTo>
                    <a:pt x="217" y="115"/>
                  </a:lnTo>
                  <a:lnTo>
                    <a:pt x="241" y="100"/>
                  </a:lnTo>
                  <a:lnTo>
                    <a:pt x="268" y="86"/>
                  </a:lnTo>
                  <a:lnTo>
                    <a:pt x="294" y="73"/>
                  </a:lnTo>
                  <a:lnTo>
                    <a:pt x="322" y="61"/>
                  </a:lnTo>
                  <a:lnTo>
                    <a:pt x="351" y="51"/>
                  </a:lnTo>
                  <a:lnTo>
                    <a:pt x="381" y="41"/>
                  </a:lnTo>
                  <a:lnTo>
                    <a:pt x="412" y="33"/>
                  </a:lnTo>
                  <a:lnTo>
                    <a:pt x="443" y="24"/>
                  </a:lnTo>
                  <a:lnTo>
                    <a:pt x="475" y="18"/>
                  </a:lnTo>
                  <a:lnTo>
                    <a:pt x="508" y="12"/>
                  </a:lnTo>
                  <a:lnTo>
                    <a:pt x="543" y="8"/>
                  </a:lnTo>
                  <a:lnTo>
                    <a:pt x="578" y="4"/>
                  </a:lnTo>
                  <a:lnTo>
                    <a:pt x="614" y="2"/>
                  </a:lnTo>
                  <a:lnTo>
                    <a:pt x="650" y="0"/>
                  </a:lnTo>
                  <a:lnTo>
                    <a:pt x="688" y="0"/>
                  </a:lnTo>
                  <a:lnTo>
                    <a:pt x="733" y="0"/>
                  </a:lnTo>
                  <a:lnTo>
                    <a:pt x="781" y="3"/>
                  </a:lnTo>
                  <a:lnTo>
                    <a:pt x="832" y="7"/>
                  </a:lnTo>
                  <a:lnTo>
                    <a:pt x="886" y="13"/>
                  </a:lnTo>
                  <a:lnTo>
                    <a:pt x="943" y="20"/>
                  </a:lnTo>
                  <a:lnTo>
                    <a:pt x="1004" y="30"/>
                  </a:lnTo>
                  <a:lnTo>
                    <a:pt x="1067" y="42"/>
                  </a:lnTo>
                  <a:lnTo>
                    <a:pt x="1134" y="54"/>
                  </a:lnTo>
                  <a:lnTo>
                    <a:pt x="1177" y="61"/>
                  </a:lnTo>
                  <a:lnTo>
                    <a:pt x="1177" y="386"/>
                  </a:lnTo>
                  <a:lnTo>
                    <a:pt x="1147" y="374"/>
                  </a:lnTo>
                  <a:lnTo>
                    <a:pt x="1117" y="363"/>
                  </a:lnTo>
                  <a:lnTo>
                    <a:pt x="1088" y="353"/>
                  </a:lnTo>
                  <a:lnTo>
                    <a:pt x="1059" y="344"/>
                  </a:lnTo>
                  <a:lnTo>
                    <a:pt x="1031" y="336"/>
                  </a:lnTo>
                  <a:lnTo>
                    <a:pt x="1003" y="327"/>
                  </a:lnTo>
                  <a:lnTo>
                    <a:pt x="975" y="320"/>
                  </a:lnTo>
                  <a:lnTo>
                    <a:pt x="947" y="314"/>
                  </a:lnTo>
                  <a:lnTo>
                    <a:pt x="920" y="309"/>
                  </a:lnTo>
                  <a:lnTo>
                    <a:pt x="892" y="304"/>
                  </a:lnTo>
                  <a:lnTo>
                    <a:pt x="865" y="300"/>
                  </a:lnTo>
                  <a:lnTo>
                    <a:pt x="838" y="297"/>
                  </a:lnTo>
                  <a:lnTo>
                    <a:pt x="811" y="294"/>
                  </a:lnTo>
                  <a:lnTo>
                    <a:pt x="786" y="292"/>
                  </a:lnTo>
                  <a:lnTo>
                    <a:pt x="759" y="291"/>
                  </a:lnTo>
                  <a:lnTo>
                    <a:pt x="734" y="291"/>
                  </a:lnTo>
                  <a:lnTo>
                    <a:pt x="699" y="292"/>
                  </a:lnTo>
                  <a:lnTo>
                    <a:pt x="667" y="293"/>
                  </a:lnTo>
                  <a:lnTo>
                    <a:pt x="637" y="296"/>
                  </a:lnTo>
                  <a:lnTo>
                    <a:pt x="609" y="301"/>
                  </a:lnTo>
                  <a:lnTo>
                    <a:pt x="583" y="306"/>
                  </a:lnTo>
                  <a:lnTo>
                    <a:pt x="559" y="313"/>
                  </a:lnTo>
                  <a:lnTo>
                    <a:pt x="539" y="321"/>
                  </a:lnTo>
                  <a:lnTo>
                    <a:pt x="520" y="331"/>
                  </a:lnTo>
                  <a:lnTo>
                    <a:pt x="512" y="336"/>
                  </a:lnTo>
                  <a:lnTo>
                    <a:pt x="503" y="341"/>
                  </a:lnTo>
                  <a:lnTo>
                    <a:pt x="495" y="346"/>
                  </a:lnTo>
                  <a:lnTo>
                    <a:pt x="488" y="352"/>
                  </a:lnTo>
                  <a:lnTo>
                    <a:pt x="482" y="359"/>
                  </a:lnTo>
                  <a:lnTo>
                    <a:pt x="476" y="365"/>
                  </a:lnTo>
                  <a:lnTo>
                    <a:pt x="471" y="372"/>
                  </a:lnTo>
                  <a:lnTo>
                    <a:pt x="467" y="380"/>
                  </a:lnTo>
                  <a:lnTo>
                    <a:pt x="463" y="387"/>
                  </a:lnTo>
                  <a:lnTo>
                    <a:pt x="459" y="395"/>
                  </a:lnTo>
                  <a:lnTo>
                    <a:pt x="455" y="403"/>
                  </a:lnTo>
                  <a:lnTo>
                    <a:pt x="453" y="411"/>
                  </a:lnTo>
                  <a:lnTo>
                    <a:pt x="451" y="420"/>
                  </a:lnTo>
                  <a:lnTo>
                    <a:pt x="449" y="430"/>
                  </a:lnTo>
                  <a:lnTo>
                    <a:pt x="448" y="439"/>
                  </a:lnTo>
                  <a:lnTo>
                    <a:pt x="448" y="449"/>
                  </a:lnTo>
                  <a:lnTo>
                    <a:pt x="449" y="463"/>
                  </a:lnTo>
                  <a:lnTo>
                    <a:pt x="452" y="477"/>
                  </a:lnTo>
                  <a:lnTo>
                    <a:pt x="456" y="490"/>
                  </a:lnTo>
                  <a:lnTo>
                    <a:pt x="463" y="502"/>
                  </a:lnTo>
                  <a:lnTo>
                    <a:pt x="471" y="514"/>
                  </a:lnTo>
                  <a:lnTo>
                    <a:pt x="481" y="524"/>
                  </a:lnTo>
                  <a:lnTo>
                    <a:pt x="492" y="536"/>
                  </a:lnTo>
                  <a:lnTo>
                    <a:pt x="506" y="545"/>
                  </a:lnTo>
                  <a:lnTo>
                    <a:pt x="521" y="553"/>
                  </a:lnTo>
                  <a:lnTo>
                    <a:pt x="540" y="564"/>
                  </a:lnTo>
                  <a:lnTo>
                    <a:pt x="565" y="577"/>
                  </a:lnTo>
                  <a:lnTo>
                    <a:pt x="595" y="592"/>
                  </a:lnTo>
                  <a:lnTo>
                    <a:pt x="632" y="608"/>
                  </a:lnTo>
                  <a:lnTo>
                    <a:pt x="673" y="628"/>
                  </a:lnTo>
                  <a:lnTo>
                    <a:pt x="720" y="649"/>
                  </a:lnTo>
                  <a:lnTo>
                    <a:pt x="773" y="672"/>
                  </a:lnTo>
                  <a:lnTo>
                    <a:pt x="846" y="707"/>
                  </a:lnTo>
                  <a:lnTo>
                    <a:pt x="914" y="740"/>
                  </a:lnTo>
                  <a:lnTo>
                    <a:pt x="976" y="771"/>
                  </a:lnTo>
                  <a:lnTo>
                    <a:pt x="1031" y="802"/>
                  </a:lnTo>
                  <a:lnTo>
                    <a:pt x="1056" y="817"/>
                  </a:lnTo>
                  <a:lnTo>
                    <a:pt x="1080" y="832"/>
                  </a:lnTo>
                  <a:lnTo>
                    <a:pt x="1101" y="846"/>
                  </a:lnTo>
                  <a:lnTo>
                    <a:pt x="1122" y="860"/>
                  </a:lnTo>
                  <a:lnTo>
                    <a:pt x="1140" y="875"/>
                  </a:lnTo>
                  <a:lnTo>
                    <a:pt x="1157" y="888"/>
                  </a:lnTo>
                  <a:lnTo>
                    <a:pt x="1173" y="901"/>
                  </a:lnTo>
                  <a:lnTo>
                    <a:pt x="1187" y="913"/>
                  </a:lnTo>
                  <a:lnTo>
                    <a:pt x="1201" y="930"/>
                  </a:lnTo>
                  <a:lnTo>
                    <a:pt x="1215" y="945"/>
                  </a:lnTo>
                  <a:lnTo>
                    <a:pt x="1229" y="962"/>
                  </a:lnTo>
                  <a:lnTo>
                    <a:pt x="1241" y="979"/>
                  </a:lnTo>
                  <a:lnTo>
                    <a:pt x="1251" y="997"/>
                  </a:lnTo>
                  <a:lnTo>
                    <a:pt x="1261" y="1015"/>
                  </a:lnTo>
                  <a:lnTo>
                    <a:pt x="1270" y="1034"/>
                  </a:lnTo>
                  <a:lnTo>
                    <a:pt x="1279" y="1053"/>
                  </a:lnTo>
                  <a:lnTo>
                    <a:pt x="1286" y="1074"/>
                  </a:lnTo>
                  <a:lnTo>
                    <a:pt x="1292" y="1094"/>
                  </a:lnTo>
                  <a:lnTo>
                    <a:pt x="1298" y="1114"/>
                  </a:lnTo>
                  <a:lnTo>
                    <a:pt x="1302" y="1137"/>
                  </a:lnTo>
                  <a:lnTo>
                    <a:pt x="1305" y="1158"/>
                  </a:lnTo>
                  <a:lnTo>
                    <a:pt x="1307" y="1182"/>
                  </a:lnTo>
                  <a:lnTo>
                    <a:pt x="1309" y="1204"/>
                  </a:lnTo>
                  <a:lnTo>
                    <a:pt x="1309" y="1229"/>
                  </a:lnTo>
                  <a:lnTo>
                    <a:pt x="1308" y="1262"/>
                  </a:lnTo>
                  <a:lnTo>
                    <a:pt x="1306" y="1296"/>
                  </a:lnTo>
                  <a:lnTo>
                    <a:pt x="1301" y="1328"/>
                  </a:lnTo>
                  <a:lnTo>
                    <a:pt x="1295" y="1358"/>
                  </a:lnTo>
                  <a:lnTo>
                    <a:pt x="1291" y="1374"/>
                  </a:lnTo>
                  <a:lnTo>
                    <a:pt x="1286" y="1389"/>
                  </a:lnTo>
                  <a:lnTo>
                    <a:pt x="1282" y="1403"/>
                  </a:lnTo>
                  <a:lnTo>
                    <a:pt x="1276" y="1418"/>
                  </a:lnTo>
                  <a:lnTo>
                    <a:pt x="1270" y="1432"/>
                  </a:lnTo>
                  <a:lnTo>
                    <a:pt x="1263" y="1446"/>
                  </a:lnTo>
                  <a:lnTo>
                    <a:pt x="1257" y="1459"/>
                  </a:lnTo>
                  <a:lnTo>
                    <a:pt x="1250" y="1473"/>
                  </a:lnTo>
                  <a:lnTo>
                    <a:pt x="1242" y="1486"/>
                  </a:lnTo>
                  <a:lnTo>
                    <a:pt x="1234" y="1499"/>
                  </a:lnTo>
                  <a:lnTo>
                    <a:pt x="1225" y="1511"/>
                  </a:lnTo>
                  <a:lnTo>
                    <a:pt x="1216" y="1524"/>
                  </a:lnTo>
                  <a:lnTo>
                    <a:pt x="1206" y="1536"/>
                  </a:lnTo>
                  <a:lnTo>
                    <a:pt x="1196" y="1547"/>
                  </a:lnTo>
                  <a:lnTo>
                    <a:pt x="1186" y="1559"/>
                  </a:lnTo>
                  <a:lnTo>
                    <a:pt x="1175" y="1571"/>
                  </a:lnTo>
                  <a:lnTo>
                    <a:pt x="1151" y="1592"/>
                  </a:lnTo>
                  <a:lnTo>
                    <a:pt x="1126" y="1613"/>
                  </a:lnTo>
                  <a:lnTo>
                    <a:pt x="1099" y="1633"/>
                  </a:lnTo>
                  <a:lnTo>
                    <a:pt x="1069" y="1651"/>
                  </a:lnTo>
                  <a:lnTo>
                    <a:pt x="1045" y="1666"/>
                  </a:lnTo>
                  <a:lnTo>
                    <a:pt x="1018" y="1679"/>
                  </a:lnTo>
                  <a:lnTo>
                    <a:pt x="992" y="1691"/>
                  </a:lnTo>
                  <a:lnTo>
                    <a:pt x="964" y="1703"/>
                  </a:lnTo>
                  <a:lnTo>
                    <a:pt x="936" y="1714"/>
                  </a:lnTo>
                  <a:lnTo>
                    <a:pt x="906" y="1724"/>
                  </a:lnTo>
                  <a:lnTo>
                    <a:pt x="876" y="1732"/>
                  </a:lnTo>
                  <a:lnTo>
                    <a:pt x="845" y="1740"/>
                  </a:lnTo>
                  <a:lnTo>
                    <a:pt x="812" y="1747"/>
                  </a:lnTo>
                  <a:lnTo>
                    <a:pt x="780" y="1752"/>
                  </a:lnTo>
                  <a:lnTo>
                    <a:pt x="746" y="1757"/>
                  </a:lnTo>
                  <a:lnTo>
                    <a:pt x="710" y="1762"/>
                  </a:lnTo>
                  <a:lnTo>
                    <a:pt x="675" y="1766"/>
                  </a:lnTo>
                  <a:lnTo>
                    <a:pt x="639" y="1768"/>
                  </a:lnTo>
                  <a:lnTo>
                    <a:pt x="601" y="1769"/>
                  </a:lnTo>
                  <a:lnTo>
                    <a:pt x="563" y="1770"/>
                  </a:lnTo>
                  <a:lnTo>
                    <a:pt x="497" y="1769"/>
                  </a:lnTo>
                  <a:lnTo>
                    <a:pt x="431" y="1766"/>
                  </a:lnTo>
                  <a:lnTo>
                    <a:pt x="365" y="1761"/>
                  </a:lnTo>
                  <a:lnTo>
                    <a:pt x="299" y="1754"/>
                  </a:lnTo>
                  <a:lnTo>
                    <a:pt x="233" y="1745"/>
                  </a:lnTo>
                  <a:lnTo>
                    <a:pt x="167" y="1735"/>
                  </a:lnTo>
                  <a:lnTo>
                    <a:pt x="100" y="1722"/>
                  </a:lnTo>
                  <a:lnTo>
                    <a:pt x="34" y="1707"/>
                  </a:lnTo>
                  <a:close/>
                </a:path>
              </a:pathLst>
            </a:custGeom>
            <a:solidFill>
              <a:srgbClr val="00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sz="1799"/>
            </a:p>
          </p:txBody>
        </p:sp>
      </p:grpSp>
      <p:sp>
        <p:nvSpPr>
          <p:cNvPr id="33" name="cdtRectangle 116 Id3079"/>
          <p:cNvSpPr>
            <a:spLocks noGrp="1" noChangeArrowheads="1"/>
          </p:cNvSpPr>
          <p:nvPr>
            <p:ph idx="1"/>
            <p:custDataLst>
              <p:tags r:id="rId3"/>
            </p:custDataLst>
          </p:nvPr>
        </p:nvSpPr>
        <p:spPr bwMode="auto">
          <a:xfrm>
            <a:off x="626736" y="1441451"/>
            <a:ext cx="8204689" cy="4752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custDataLst>
      <p:custData r:id="rId1"/>
    </p:custDataLst>
    <p:extLst>
      <p:ext uri="{BB962C8B-B14F-4D97-AF65-F5344CB8AC3E}">
        <p14:creationId xmlns:p14="http://schemas.microsoft.com/office/powerpoint/2010/main" val="156996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2009B74C-4704-2346-DAE7-AE8228192ADE}"/>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9F96A8F4-5331-4865-EEE1-FD5088C048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2CA6E29F-31F4-208F-53E8-E3ED4C874FFA}"/>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B99CC1-5371-E040-BC8C-FBB91FE3FCBD}" type="datetimeFigureOut">
              <a:rPr kumimoji="1" lang="zh-CN" altLang="en-US" smtClean="0"/>
              <a:t>2022/11/29</a:t>
            </a:fld>
            <a:endParaRPr kumimoji="1" lang="zh-CN" altLang="en-US"/>
          </a:p>
        </p:txBody>
      </p:sp>
      <p:sp>
        <p:nvSpPr>
          <p:cNvPr id="5" name="页脚占位符 4">
            <a:extLst>
              <a:ext uri="{FF2B5EF4-FFF2-40B4-BE49-F238E27FC236}">
                <a16:creationId xmlns:a16="http://schemas.microsoft.com/office/drawing/2014/main" id="{FD0B4899-9C77-3D83-7A79-BE4E41DBD66E}"/>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a:extLst>
              <a:ext uri="{FF2B5EF4-FFF2-40B4-BE49-F238E27FC236}">
                <a16:creationId xmlns:a16="http://schemas.microsoft.com/office/drawing/2014/main" id="{B6165FC2-7720-C95A-ADA1-4940BF3B450C}"/>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610794-BEDF-FE47-AE26-8C7543D73843}" type="slidenum">
              <a:rPr kumimoji="1" lang="zh-CN" altLang="en-US" smtClean="0"/>
              <a:t>‹#›</a:t>
            </a:fld>
            <a:endParaRPr kumimoji="1" lang="zh-CN" altLang="en-US"/>
          </a:p>
        </p:txBody>
      </p:sp>
    </p:spTree>
    <p:extLst>
      <p:ext uri="{BB962C8B-B14F-4D97-AF65-F5344CB8AC3E}">
        <p14:creationId xmlns:p14="http://schemas.microsoft.com/office/powerpoint/2010/main" val="10883328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C1EEBA9C-4F33-49B6-D300-B849A69ED7E8}"/>
              </a:ext>
            </a:extLst>
          </p:cNvPr>
          <p:cNvSpPr txBox="1"/>
          <p:nvPr/>
        </p:nvSpPr>
        <p:spPr>
          <a:xfrm>
            <a:off x="609912" y="4800392"/>
            <a:ext cx="10972176" cy="960328"/>
          </a:xfrm>
          <a:prstGeom prst="rect">
            <a:avLst/>
          </a:prstGeom>
          <a:noFill/>
        </p:spPr>
        <p:txBody>
          <a:bodyPr wrap="square">
            <a:spAutoFit/>
          </a:bodyPr>
          <a:lstStyle/>
          <a:p>
            <a:pPr algn="ctr">
              <a:lnSpc>
                <a:spcPct val="150000"/>
              </a:lnSpc>
            </a:pPr>
            <a:r>
              <a:rPr lang="en-US" altLang="zh-CN" sz="2000" dirty="0">
                <a:latin typeface="Times New Roman" panose="02020603050405020304" pitchFamily="18" charset="0"/>
                <a:ea typeface="Apple Symbols" panose="02000000000000000000" pitchFamily="2" charset="-79"/>
                <a:cs typeface="Times New Roman" panose="02020603050405020304" pitchFamily="18" charset="0"/>
              </a:rPr>
              <a:t>Qie Sima, Sinan Tan, </a:t>
            </a:r>
            <a:r>
              <a:rPr lang="en-US" altLang="zh-CN" sz="2000" dirty="0" err="1">
                <a:latin typeface="Times New Roman" panose="02020603050405020304" pitchFamily="18" charset="0"/>
                <a:ea typeface="Apple Symbols" panose="02000000000000000000" pitchFamily="2" charset="-79"/>
                <a:cs typeface="Times New Roman" panose="02020603050405020304" pitchFamily="18" charset="0"/>
              </a:rPr>
              <a:t>Huaping</a:t>
            </a:r>
            <a:r>
              <a:rPr lang="en-US" altLang="zh-CN" sz="2000" dirty="0">
                <a:latin typeface="Times New Roman" panose="02020603050405020304" pitchFamily="18" charset="0"/>
                <a:ea typeface="Apple Symbols" panose="02000000000000000000" pitchFamily="2" charset="-79"/>
                <a:cs typeface="Times New Roman" panose="02020603050405020304" pitchFamily="18" charset="0"/>
              </a:rPr>
              <a:t> Liu</a:t>
            </a:r>
          </a:p>
          <a:p>
            <a:pPr algn="ctr">
              <a:lnSpc>
                <a:spcPct val="150000"/>
              </a:lnSpc>
            </a:pPr>
            <a:r>
              <a:rPr lang="en-US" altLang="zh-CN" sz="2000" dirty="0">
                <a:latin typeface="Times New Roman" panose="02020603050405020304" pitchFamily="18" charset="0"/>
                <a:ea typeface="Apple Symbols" panose="02000000000000000000" pitchFamily="2" charset="-79"/>
                <a:cs typeface="Times New Roman" panose="02020603050405020304" pitchFamily="18" charset="0"/>
              </a:rPr>
              <a:t>Tsinghua University</a:t>
            </a:r>
            <a:endParaRPr lang="zh-CN" altLang="en-US" sz="2000" dirty="0">
              <a:latin typeface="Times New Roman" panose="02020603050405020304" pitchFamily="18" charset="0"/>
              <a:ea typeface="Apple Symbols" panose="02000000000000000000" pitchFamily="2" charset="-79"/>
              <a:cs typeface="Times New Roman" panose="02020603050405020304" pitchFamily="18" charset="0"/>
            </a:endParaRPr>
          </a:p>
        </p:txBody>
      </p:sp>
      <p:sp>
        <p:nvSpPr>
          <p:cNvPr id="2" name="矩形 1">
            <a:extLst>
              <a:ext uri="{FF2B5EF4-FFF2-40B4-BE49-F238E27FC236}">
                <a16:creationId xmlns:a16="http://schemas.microsoft.com/office/drawing/2014/main" id="{28F16237-8392-EFC1-8FF5-301B377FB1F8}"/>
              </a:ext>
            </a:extLst>
          </p:cNvPr>
          <p:cNvSpPr/>
          <p:nvPr/>
        </p:nvSpPr>
        <p:spPr>
          <a:xfrm>
            <a:off x="0" y="1560577"/>
            <a:ext cx="12192000" cy="2504108"/>
          </a:xfrm>
          <a:prstGeom prst="rect">
            <a:avLst/>
          </a:prstGeom>
          <a:solidFill>
            <a:schemeClr val="accent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5" name="文本框 4">
            <a:extLst>
              <a:ext uri="{FF2B5EF4-FFF2-40B4-BE49-F238E27FC236}">
                <a16:creationId xmlns:a16="http://schemas.microsoft.com/office/drawing/2014/main" id="{356104F6-688C-B4CF-655E-18C7E957AB6A}"/>
              </a:ext>
            </a:extLst>
          </p:cNvPr>
          <p:cNvSpPr txBox="1"/>
          <p:nvPr/>
        </p:nvSpPr>
        <p:spPr>
          <a:xfrm>
            <a:off x="920022" y="1923962"/>
            <a:ext cx="10351959" cy="1654748"/>
          </a:xfrm>
          <a:prstGeom prst="rect">
            <a:avLst/>
          </a:prstGeom>
          <a:noFill/>
        </p:spPr>
        <p:txBody>
          <a:bodyPr wrap="square">
            <a:spAutoFit/>
          </a:bodyPr>
          <a:lstStyle/>
          <a:p>
            <a:pPr algn="ctr">
              <a:lnSpc>
                <a:spcPct val="150000"/>
              </a:lnSpc>
            </a:pPr>
            <a:r>
              <a:rPr lang="en-US" altLang="zh-CN" sz="3600" dirty="0">
                <a:solidFill>
                  <a:schemeClr val="bg1"/>
                </a:solidFill>
                <a:latin typeface="Times New Roman" panose="02020603050405020304" pitchFamily="18" charset="0"/>
                <a:ea typeface="Apple Symbols" panose="02000000000000000000" pitchFamily="2" charset="-79"/>
                <a:cs typeface="Times New Roman" panose="02020603050405020304" pitchFamily="18" charset="0"/>
              </a:rPr>
              <a:t>Embodied Referring Expression for Manipulation Question Answering in Interactive Environment</a:t>
            </a:r>
            <a:endParaRPr lang="zh-CN" altLang="en-US" sz="3600" dirty="0">
              <a:solidFill>
                <a:schemeClr val="bg1"/>
              </a:solidFill>
              <a:latin typeface="Times New Roman" panose="02020603050405020304" pitchFamily="18" charset="0"/>
              <a:ea typeface="Apple Symbols" panose="02000000000000000000" pitchFamily="2" charset="-79"/>
              <a:cs typeface="Times New Roman" panose="02020603050405020304" pitchFamily="18" charset="0"/>
            </a:endParaRPr>
          </a:p>
        </p:txBody>
      </p:sp>
    </p:spTree>
    <p:extLst>
      <p:ext uri="{BB962C8B-B14F-4D97-AF65-F5344CB8AC3E}">
        <p14:creationId xmlns:p14="http://schemas.microsoft.com/office/powerpoint/2010/main" val="2595664168"/>
      </p:ext>
    </p:extLst>
  </p:cSld>
  <p:clrMapOvr>
    <a:masterClrMapping/>
  </p:clrMapOvr>
  <mc:AlternateContent xmlns:mc="http://schemas.openxmlformats.org/markup-compatibility/2006" xmlns:p14="http://schemas.microsoft.com/office/powerpoint/2010/main">
    <mc:Choice Requires="p14">
      <p:transition spd="slow" p14:dur="2000" advTm="3547"/>
    </mc:Choice>
    <mc:Fallback xmlns="">
      <p:transition spd="slow" advTm="354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FB941176-6BA9-50B7-21BA-0E7E4050D1F6}"/>
              </a:ext>
            </a:extLst>
          </p:cNvPr>
          <p:cNvSpPr txBox="1"/>
          <p:nvPr/>
        </p:nvSpPr>
        <p:spPr>
          <a:xfrm>
            <a:off x="2365379" y="143585"/>
            <a:ext cx="7461244" cy="646331"/>
          </a:xfrm>
          <a:prstGeom prst="rect">
            <a:avLst/>
          </a:prstGeom>
          <a:noFill/>
        </p:spPr>
        <p:txBody>
          <a:bodyPr wrap="square" rtlCol="0">
            <a:spAutoFit/>
          </a:bodyPr>
          <a:lstStyle/>
          <a:p>
            <a:pPr algn="ctr"/>
            <a:r>
              <a:rPr lang="en" altLang="zh-CN" sz="3600" b="1"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a typeface="KaiTi" panose="02010609060101010101" pitchFamily="49" charset="-122"/>
                <a:cs typeface="Times New Roman" panose="02020603050405020304" pitchFamily="18" charset="0"/>
              </a:rPr>
              <a:t>Introduction</a:t>
            </a:r>
          </a:p>
        </p:txBody>
      </p:sp>
      <p:cxnSp>
        <p:nvCxnSpPr>
          <p:cNvPr id="5" name="直接连接符 23">
            <a:extLst>
              <a:ext uri="{FF2B5EF4-FFF2-40B4-BE49-F238E27FC236}">
                <a16:creationId xmlns:a16="http://schemas.microsoft.com/office/drawing/2014/main" id="{16055423-C851-6DE6-4195-AB6696F4BB0B}"/>
              </a:ext>
            </a:extLst>
          </p:cNvPr>
          <p:cNvCxnSpPr>
            <a:cxnSpLocks/>
          </p:cNvCxnSpPr>
          <p:nvPr/>
        </p:nvCxnSpPr>
        <p:spPr>
          <a:xfrm>
            <a:off x="208344" y="907225"/>
            <a:ext cx="11825160"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7" name="矩形 6">
            <a:extLst>
              <a:ext uri="{FF2B5EF4-FFF2-40B4-BE49-F238E27FC236}">
                <a16:creationId xmlns:a16="http://schemas.microsoft.com/office/drawing/2014/main" id="{6B54769B-456F-BFC8-5744-B3A522C3B17C}"/>
              </a:ext>
            </a:extLst>
          </p:cNvPr>
          <p:cNvSpPr/>
          <p:nvPr/>
        </p:nvSpPr>
        <p:spPr>
          <a:xfrm>
            <a:off x="152978" y="927294"/>
            <a:ext cx="10976985" cy="1569660"/>
          </a:xfrm>
          <a:prstGeom prst="rect">
            <a:avLst/>
          </a:prstGeom>
        </p:spPr>
        <p:txBody>
          <a:bodyPr wrap="square">
            <a:spAutoFit/>
          </a:bodyPr>
          <a:lstStyle/>
          <a:p>
            <a:pPr marL="342891" indent="-342891" algn="just">
              <a:buFont typeface="Wingdings" panose="05000000000000000000" pitchFamily="2" charset="2"/>
              <a:buChar char="Ø"/>
            </a:pPr>
            <a:r>
              <a:rPr lang="en-US" altLang="zh-CN" sz="2400" dirty="0">
                <a:latin typeface="Times New Roman" panose="02020603050405020304" pitchFamily="18" charset="0"/>
                <a:cs typeface="Times New Roman" panose="02020603050405020304" pitchFamily="18" charset="0"/>
              </a:rPr>
              <a:t>The ability to actively interactive with surrounding environment to render more information is long anticipated by robot community. </a:t>
            </a:r>
            <a:endParaRPr lang="en" altLang="zh-CN" sz="2400" dirty="0">
              <a:latin typeface="Times New Roman" panose="02020603050405020304" pitchFamily="18" charset="0"/>
              <a:cs typeface="Times New Roman" panose="02020603050405020304" pitchFamily="18" charset="0"/>
            </a:endParaRPr>
          </a:p>
          <a:p>
            <a:pPr marL="342891" indent="-342891" algn="just">
              <a:buFont typeface="Wingdings" panose="05000000000000000000" pitchFamily="2" charset="2"/>
              <a:buChar char="Ø"/>
            </a:pPr>
            <a:r>
              <a:rPr lang="en" altLang="zh-CN" sz="2400" dirty="0">
                <a:solidFill>
                  <a:srgbClr val="000000"/>
                </a:solidFill>
                <a:latin typeface="Times New Roman" panose="02020603050405020304" pitchFamily="18" charset="0"/>
                <a:ea typeface="SimHei" panose="02010609060101010101" pitchFamily="49" charset="-122"/>
                <a:cs typeface="Times New Roman" panose="02020603050405020304" pitchFamily="18" charset="0"/>
              </a:rPr>
              <a:t>Referring </a:t>
            </a:r>
            <a:r>
              <a:rPr lang="fr-FR" altLang="zh-CN" sz="2400" dirty="0">
                <a:solidFill>
                  <a:srgbClr val="000000"/>
                </a:solidFill>
                <a:latin typeface="Times New Roman" panose="02020603050405020304" pitchFamily="18" charset="0"/>
                <a:ea typeface="SimHei" panose="02010609060101010101" pitchFamily="49" charset="-122"/>
                <a:cs typeface="Times New Roman" panose="02020603050405020304" pitchFamily="18" charset="0"/>
              </a:rPr>
              <a:t>Expression Comprehension (REC) </a:t>
            </a:r>
            <a:r>
              <a:rPr lang="en-US" altLang="zh-CN" sz="2400" dirty="0">
                <a:solidFill>
                  <a:srgbClr val="000000"/>
                </a:solidFill>
                <a:latin typeface="Times New Roman" panose="02020603050405020304" pitchFamily="18" charset="0"/>
                <a:ea typeface="SimHei" panose="02010609060101010101" pitchFamily="49" charset="-122"/>
                <a:cs typeface="Times New Roman" panose="02020603050405020304" pitchFamily="18" charset="0"/>
              </a:rPr>
              <a:t>has been well studied on static dataset and transferred to embodied scenarios in recent years.</a:t>
            </a:r>
          </a:p>
        </p:txBody>
      </p:sp>
      <p:pic>
        <p:nvPicPr>
          <p:cNvPr id="13" name="Google Shape;163;p27">
            <a:extLst>
              <a:ext uri="{FF2B5EF4-FFF2-40B4-BE49-F238E27FC236}">
                <a16:creationId xmlns:a16="http://schemas.microsoft.com/office/drawing/2014/main" id="{F5C8AFBE-CA85-416E-9B04-2A3968ABEB74}"/>
              </a:ext>
            </a:extLst>
          </p:cNvPr>
          <p:cNvPicPr preferRelativeResize="0"/>
          <p:nvPr/>
        </p:nvPicPr>
        <p:blipFill rotWithShape="1">
          <a:blip r:embed="rId3">
            <a:alphaModFix/>
          </a:blip>
          <a:srcRect l="33500" r="33733" b="9771"/>
          <a:stretch/>
        </p:blipFill>
        <p:spPr>
          <a:xfrm>
            <a:off x="7884606" y="2616112"/>
            <a:ext cx="3616830" cy="2573619"/>
          </a:xfrm>
          <a:prstGeom prst="rect">
            <a:avLst/>
          </a:prstGeom>
          <a:noFill/>
          <a:ln>
            <a:noFill/>
          </a:ln>
        </p:spPr>
      </p:pic>
      <p:pic>
        <p:nvPicPr>
          <p:cNvPr id="1028" name="Picture 4" descr="RefCOCO Dataset | Papers With Code">
            <a:extLst>
              <a:ext uri="{FF2B5EF4-FFF2-40B4-BE49-F238E27FC236}">
                <a16:creationId xmlns:a16="http://schemas.microsoft.com/office/drawing/2014/main" id="{88C21D7D-5BE8-4E5D-9101-FD6DB29FEE0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633" t="12416" r="34375" b="2832"/>
          <a:stretch/>
        </p:blipFill>
        <p:spPr bwMode="auto">
          <a:xfrm>
            <a:off x="1048546" y="2517023"/>
            <a:ext cx="3041700" cy="3130834"/>
          </a:xfrm>
          <a:prstGeom prst="rect">
            <a:avLst/>
          </a:prstGeom>
          <a:noFill/>
          <a:extLst>
            <a:ext uri="{909E8E84-426E-40DD-AFC4-6F175D3DCCD1}">
              <a14:hiddenFill xmlns:a14="http://schemas.microsoft.com/office/drawing/2010/main">
                <a:solidFill>
                  <a:srgbClr val="FFFFFF"/>
                </a:solidFill>
              </a14:hiddenFill>
            </a:ext>
          </a:extLst>
        </p:spPr>
      </p:pic>
      <p:sp>
        <p:nvSpPr>
          <p:cNvPr id="3" name="箭头: 右 2">
            <a:extLst>
              <a:ext uri="{FF2B5EF4-FFF2-40B4-BE49-F238E27FC236}">
                <a16:creationId xmlns:a16="http://schemas.microsoft.com/office/drawing/2014/main" id="{6582CF2D-666E-4D89-9E23-7C65F5FD3E5B}"/>
              </a:ext>
            </a:extLst>
          </p:cNvPr>
          <p:cNvSpPr/>
          <p:nvPr/>
        </p:nvSpPr>
        <p:spPr>
          <a:xfrm>
            <a:off x="4935311" y="3833841"/>
            <a:ext cx="2104230" cy="522924"/>
          </a:xfrm>
          <a:prstGeom prst="rightArrow">
            <a:avLst/>
          </a:prstGeom>
          <a:solidFill>
            <a:srgbClr val="00B0F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FE722E9C-DDC2-4CF3-B226-5C508824FFC6}"/>
              </a:ext>
            </a:extLst>
          </p:cNvPr>
          <p:cNvSpPr txBox="1"/>
          <p:nvPr/>
        </p:nvSpPr>
        <p:spPr>
          <a:xfrm>
            <a:off x="1138292" y="5923593"/>
            <a:ext cx="3314700" cy="461665"/>
          </a:xfrm>
          <a:prstGeom prst="rect">
            <a:avLst/>
          </a:prstGeom>
          <a:noFill/>
        </p:spPr>
        <p:txBody>
          <a:bodyPr wrap="square" rtlCol="0">
            <a:spAutoFit/>
          </a:bodyPr>
          <a:lstStyle/>
          <a:p>
            <a:r>
              <a:rPr lang="en-US" altLang="zh-CN" sz="2400" dirty="0">
                <a:latin typeface="Times New Roman" panose="02020603050405020304" pitchFamily="18" charset="0"/>
                <a:cs typeface="Times New Roman" panose="02020603050405020304" pitchFamily="18" charset="0"/>
              </a:rPr>
              <a:t>REC on static dataset</a:t>
            </a:r>
            <a:endParaRPr lang="zh-CN" altLang="en-US" sz="2400" dirty="0">
              <a:latin typeface="Times New Roman" panose="02020603050405020304" pitchFamily="18" charset="0"/>
              <a:cs typeface="Times New Roman" panose="02020603050405020304" pitchFamily="18" charset="0"/>
            </a:endParaRPr>
          </a:p>
        </p:txBody>
      </p:sp>
      <p:sp>
        <p:nvSpPr>
          <p:cNvPr id="18" name="文本框 17">
            <a:extLst>
              <a:ext uri="{FF2B5EF4-FFF2-40B4-BE49-F238E27FC236}">
                <a16:creationId xmlns:a16="http://schemas.microsoft.com/office/drawing/2014/main" id="{E45B2ADF-A438-436D-93AA-6D32050D762E}"/>
              </a:ext>
            </a:extLst>
          </p:cNvPr>
          <p:cNvSpPr txBox="1"/>
          <p:nvPr/>
        </p:nvSpPr>
        <p:spPr>
          <a:xfrm>
            <a:off x="7953372" y="5923592"/>
            <a:ext cx="3746502" cy="461665"/>
          </a:xfrm>
          <a:prstGeom prst="rect">
            <a:avLst/>
          </a:prstGeom>
          <a:noFill/>
        </p:spPr>
        <p:txBody>
          <a:bodyPr wrap="square" rtlCol="0">
            <a:spAutoFit/>
          </a:bodyPr>
          <a:lstStyle/>
          <a:p>
            <a:r>
              <a:rPr lang="en-US" altLang="zh-CN" sz="2400" dirty="0">
                <a:latin typeface="Times New Roman" panose="02020603050405020304" pitchFamily="18" charset="0"/>
                <a:cs typeface="Times New Roman" panose="02020603050405020304" pitchFamily="18" charset="0"/>
              </a:rPr>
              <a:t>REC on embodied scenario</a:t>
            </a:r>
            <a:endParaRPr lang="zh-CN" alt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9578089"/>
      </p:ext>
    </p:extLst>
  </p:cSld>
  <p:clrMapOvr>
    <a:masterClrMapping/>
  </p:clrMapOvr>
  <mc:AlternateContent xmlns:mc="http://schemas.openxmlformats.org/markup-compatibility/2006" xmlns:p14="http://schemas.microsoft.com/office/powerpoint/2010/main">
    <mc:Choice Requires="p14">
      <p:transition spd="slow" p14:dur="2000" advTm="5447"/>
    </mc:Choice>
    <mc:Fallback xmlns="">
      <p:transition spd="slow" advTm="5447"/>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FB941176-6BA9-50B7-21BA-0E7E4050D1F6}"/>
              </a:ext>
            </a:extLst>
          </p:cNvPr>
          <p:cNvSpPr txBox="1"/>
          <p:nvPr/>
        </p:nvSpPr>
        <p:spPr>
          <a:xfrm>
            <a:off x="2365379" y="143585"/>
            <a:ext cx="7461244" cy="646331"/>
          </a:xfrm>
          <a:prstGeom prst="rect">
            <a:avLst/>
          </a:prstGeom>
          <a:noFill/>
        </p:spPr>
        <p:txBody>
          <a:bodyPr wrap="square" rtlCol="0">
            <a:spAutoFit/>
          </a:bodyPr>
          <a:lstStyle/>
          <a:p>
            <a:pPr algn="ctr"/>
            <a:r>
              <a:rPr lang="en" altLang="zh-CN" sz="3600" b="1"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a typeface="KaiTi" panose="02010609060101010101" pitchFamily="49" charset="-122"/>
                <a:cs typeface="Times New Roman" panose="02020603050405020304" pitchFamily="18" charset="0"/>
              </a:rPr>
              <a:t>Introduction</a:t>
            </a:r>
          </a:p>
        </p:txBody>
      </p:sp>
      <p:cxnSp>
        <p:nvCxnSpPr>
          <p:cNvPr id="5" name="直接连接符 23">
            <a:extLst>
              <a:ext uri="{FF2B5EF4-FFF2-40B4-BE49-F238E27FC236}">
                <a16:creationId xmlns:a16="http://schemas.microsoft.com/office/drawing/2014/main" id="{16055423-C851-6DE6-4195-AB6696F4BB0B}"/>
              </a:ext>
            </a:extLst>
          </p:cNvPr>
          <p:cNvCxnSpPr>
            <a:cxnSpLocks/>
          </p:cNvCxnSpPr>
          <p:nvPr/>
        </p:nvCxnSpPr>
        <p:spPr>
          <a:xfrm>
            <a:off x="208344" y="907225"/>
            <a:ext cx="11825160"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7" name="矩形 6">
            <a:extLst>
              <a:ext uri="{FF2B5EF4-FFF2-40B4-BE49-F238E27FC236}">
                <a16:creationId xmlns:a16="http://schemas.microsoft.com/office/drawing/2014/main" id="{6B54769B-456F-BFC8-5744-B3A522C3B17C}"/>
              </a:ext>
            </a:extLst>
          </p:cNvPr>
          <p:cNvSpPr/>
          <p:nvPr/>
        </p:nvSpPr>
        <p:spPr>
          <a:xfrm>
            <a:off x="152977" y="927294"/>
            <a:ext cx="11719935" cy="1569660"/>
          </a:xfrm>
          <a:prstGeom prst="rect">
            <a:avLst/>
          </a:prstGeom>
        </p:spPr>
        <p:txBody>
          <a:bodyPr wrap="square">
            <a:spAutoFit/>
          </a:bodyPr>
          <a:lstStyle/>
          <a:p>
            <a:pPr marL="342891" indent="-342891" algn="just">
              <a:buFont typeface="Wingdings" panose="05000000000000000000" pitchFamily="2" charset="2"/>
              <a:buChar char="Ø"/>
            </a:pPr>
            <a:r>
              <a:rPr lang="en-US" altLang="zh-CN" sz="2400" dirty="0">
                <a:latin typeface="Times New Roman" panose="02020603050405020304" pitchFamily="18" charset="0"/>
                <a:cs typeface="Times New Roman" panose="02020603050405020304" pitchFamily="18" charset="0"/>
              </a:rPr>
              <a:t>We introduce a novel embodied task: Referring Expression for Manipulation Question Answering(REMQA)</a:t>
            </a:r>
          </a:p>
          <a:p>
            <a:pPr marL="342891" indent="-342891" algn="just">
              <a:buFont typeface="Wingdings" panose="05000000000000000000" pitchFamily="2" charset="2"/>
              <a:buChar char="Ø"/>
            </a:pPr>
            <a:r>
              <a:rPr lang="en-US" altLang="zh-CN" sz="2400" dirty="0">
                <a:latin typeface="Times New Roman" panose="02020603050405020304" pitchFamily="18" charset="0"/>
                <a:cs typeface="Times New Roman" panose="02020603050405020304" pitchFamily="18" charset="0"/>
              </a:rPr>
              <a:t>the agent is required to navigate to a remote position and perform manipulation to target object. Referring Expression Comprehension is adopted to localize object precisely.</a:t>
            </a:r>
          </a:p>
        </p:txBody>
      </p:sp>
      <p:pic>
        <p:nvPicPr>
          <p:cNvPr id="8" name="图片 7">
            <a:extLst>
              <a:ext uri="{FF2B5EF4-FFF2-40B4-BE49-F238E27FC236}">
                <a16:creationId xmlns:a16="http://schemas.microsoft.com/office/drawing/2014/main" id="{0B99815C-21A1-47D1-AFFD-D6F23A3800F4}"/>
              </a:ext>
            </a:extLst>
          </p:cNvPr>
          <p:cNvPicPr>
            <a:picLocks noChangeAspect="1"/>
          </p:cNvPicPr>
          <p:nvPr/>
        </p:nvPicPr>
        <p:blipFill>
          <a:blip r:embed="rId3"/>
          <a:stretch>
            <a:fillRect/>
          </a:stretch>
        </p:blipFill>
        <p:spPr>
          <a:xfrm>
            <a:off x="2164876" y="2645092"/>
            <a:ext cx="8560254" cy="3697848"/>
          </a:xfrm>
          <a:prstGeom prst="rect">
            <a:avLst/>
          </a:prstGeom>
        </p:spPr>
      </p:pic>
    </p:spTree>
    <p:extLst>
      <p:ext uri="{BB962C8B-B14F-4D97-AF65-F5344CB8AC3E}">
        <p14:creationId xmlns:p14="http://schemas.microsoft.com/office/powerpoint/2010/main" val="3763570311"/>
      </p:ext>
    </p:extLst>
  </p:cSld>
  <p:clrMapOvr>
    <a:masterClrMapping/>
  </p:clrMapOvr>
  <mc:AlternateContent xmlns:mc="http://schemas.openxmlformats.org/markup-compatibility/2006" xmlns:p14="http://schemas.microsoft.com/office/powerpoint/2010/main">
    <mc:Choice Requires="p14">
      <p:transition spd="slow" p14:dur="2000" advTm="5352"/>
    </mc:Choice>
    <mc:Fallback xmlns="">
      <p:transition spd="slow" advTm="5352"/>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FB941176-6BA9-50B7-21BA-0E7E4050D1F6}"/>
              </a:ext>
            </a:extLst>
          </p:cNvPr>
          <p:cNvSpPr txBox="1"/>
          <p:nvPr/>
        </p:nvSpPr>
        <p:spPr>
          <a:xfrm>
            <a:off x="2365379" y="143585"/>
            <a:ext cx="7461244" cy="646331"/>
          </a:xfrm>
          <a:prstGeom prst="rect">
            <a:avLst/>
          </a:prstGeom>
          <a:noFill/>
        </p:spPr>
        <p:txBody>
          <a:bodyPr wrap="square" rtlCol="0">
            <a:spAutoFit/>
          </a:bodyPr>
          <a:lstStyle/>
          <a:p>
            <a:pPr algn="ctr"/>
            <a:r>
              <a:rPr lang="en" altLang="zh-CN" sz="3600" b="1"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a typeface="KaiTi" panose="02010609060101010101" pitchFamily="49" charset="-122"/>
                <a:cs typeface="Times New Roman" panose="02020603050405020304" pitchFamily="18" charset="0"/>
              </a:rPr>
              <a:t>Motivation</a:t>
            </a:r>
          </a:p>
        </p:txBody>
      </p:sp>
      <p:cxnSp>
        <p:nvCxnSpPr>
          <p:cNvPr id="5" name="直接连接符 23">
            <a:extLst>
              <a:ext uri="{FF2B5EF4-FFF2-40B4-BE49-F238E27FC236}">
                <a16:creationId xmlns:a16="http://schemas.microsoft.com/office/drawing/2014/main" id="{16055423-C851-6DE6-4195-AB6696F4BB0B}"/>
              </a:ext>
            </a:extLst>
          </p:cNvPr>
          <p:cNvCxnSpPr>
            <a:cxnSpLocks/>
          </p:cNvCxnSpPr>
          <p:nvPr/>
        </p:nvCxnSpPr>
        <p:spPr>
          <a:xfrm>
            <a:off x="208344" y="907225"/>
            <a:ext cx="11825160"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3" name="矩形 2">
            <a:extLst>
              <a:ext uri="{FF2B5EF4-FFF2-40B4-BE49-F238E27FC236}">
                <a16:creationId xmlns:a16="http://schemas.microsoft.com/office/drawing/2014/main" id="{45FDA051-15CF-C288-DA5F-4F62C387876D}"/>
              </a:ext>
            </a:extLst>
          </p:cNvPr>
          <p:cNvSpPr/>
          <p:nvPr/>
        </p:nvSpPr>
        <p:spPr>
          <a:xfrm>
            <a:off x="722696" y="1185039"/>
            <a:ext cx="10356527" cy="1200329"/>
          </a:xfrm>
          <a:prstGeom prst="rect">
            <a:avLst/>
          </a:prstGeom>
        </p:spPr>
        <p:txBody>
          <a:bodyPr wrap="square">
            <a:spAutoFit/>
          </a:bodyPr>
          <a:lstStyle/>
          <a:p>
            <a:pPr marL="342891" indent="-342891" algn="just">
              <a:buFont typeface="Wingdings" panose="05000000000000000000" pitchFamily="2" charset="2"/>
              <a:buChar char="Ø"/>
            </a:pPr>
            <a:r>
              <a:rPr lang="en" altLang="zh-CN" sz="2400" dirty="0">
                <a:latin typeface="Times New Roman" panose="02020603050405020304" pitchFamily="18" charset="0"/>
                <a:cs typeface="Times New Roman" panose="02020603050405020304" pitchFamily="18" charset="0"/>
              </a:rPr>
              <a:t>We thoroughly investigate the </a:t>
            </a:r>
            <a:r>
              <a:rPr lang="fr-FR" altLang="zh-CN" sz="2400" dirty="0">
                <a:latin typeface="Times New Roman" panose="02020603050405020304" pitchFamily="18" charset="0"/>
                <a:cs typeface="Times New Roman" panose="02020603050405020304" pitchFamily="18" charset="0"/>
              </a:rPr>
              <a:t>offself embodied tasks</a:t>
            </a:r>
            <a:r>
              <a:rPr lang="en" altLang="zh-CN" sz="2400" dirty="0">
                <a:latin typeface="Times New Roman" panose="02020603050405020304" pitchFamily="18" charset="0"/>
                <a:cs typeface="Times New Roman" panose="02020603050405020304" pitchFamily="18" charset="0"/>
              </a:rPr>
              <a:t> on robot </a:t>
            </a:r>
            <a:r>
              <a:rPr lang="fr-FR" altLang="zh-CN" sz="2400" dirty="0">
                <a:latin typeface="Times New Roman" panose="02020603050405020304" pitchFamily="18" charset="0"/>
                <a:cs typeface="Times New Roman" panose="02020603050405020304" pitchFamily="18" charset="0"/>
              </a:rPr>
              <a:t>platform</a:t>
            </a:r>
            <a:r>
              <a:rPr lang="en" altLang="zh-CN" sz="2400" dirty="0">
                <a:latin typeface="Times New Roman" panose="02020603050405020304" pitchFamily="18" charset="0"/>
                <a:cs typeface="Times New Roman" panose="02020603050405020304" pitchFamily="18" charset="0"/>
              </a:rPr>
              <a:t>s </a:t>
            </a:r>
            <a:r>
              <a:rPr lang="fr-FR" altLang="zh-CN" sz="2400" dirty="0">
                <a:latin typeface="Times New Roman" panose="02020603050405020304" pitchFamily="18" charset="0"/>
                <a:cs typeface="Times New Roman" panose="02020603050405020304" pitchFamily="18" charset="0"/>
              </a:rPr>
              <a:t>and compare them with our proposed task </a:t>
            </a:r>
            <a:r>
              <a:rPr lang="en" altLang="zh-CN" sz="2400" dirty="0">
                <a:latin typeface="Times New Roman" panose="02020603050405020304" pitchFamily="18" charset="0"/>
                <a:cs typeface="Times New Roman" panose="02020603050405020304" pitchFamily="18" charset="0"/>
              </a:rPr>
              <a:t>from 4 </a:t>
            </a:r>
            <a:r>
              <a:rPr lang="fr-FR" altLang="zh-CN" sz="2400" dirty="0">
                <a:latin typeface="Times New Roman" panose="02020603050405020304" pitchFamily="18" charset="0"/>
                <a:cs typeface="Times New Roman" panose="02020603050405020304" pitchFamily="18" charset="0"/>
              </a:rPr>
              <a:t>modality</a:t>
            </a:r>
            <a:r>
              <a:rPr lang="en" altLang="zh-CN" sz="2400" dirty="0">
                <a:latin typeface="Times New Roman" panose="02020603050405020304" pitchFamily="18" charset="0"/>
                <a:cs typeface="Times New Roman" panose="02020603050405020304" pitchFamily="18" charset="0"/>
              </a:rPr>
              <a:t>: </a:t>
            </a:r>
            <a:r>
              <a:rPr lang="fr-FR" altLang="zh-CN" sz="2400" b="1" dirty="0">
                <a:latin typeface="Times New Roman" panose="02020603050405020304" pitchFamily="18" charset="0"/>
                <a:cs typeface="Times New Roman" panose="02020603050405020304" pitchFamily="18" charset="0"/>
              </a:rPr>
              <a:t>Language Comprehension</a:t>
            </a:r>
            <a:r>
              <a:rPr lang="en" altLang="zh-CN" sz="2400" b="1" dirty="0">
                <a:latin typeface="Times New Roman" panose="02020603050405020304" pitchFamily="18" charset="0"/>
                <a:cs typeface="Times New Roman" panose="02020603050405020304" pitchFamily="18" charset="0"/>
              </a:rPr>
              <a:t>, </a:t>
            </a:r>
            <a:r>
              <a:rPr lang="fr-FR" altLang="zh-CN" sz="2400" b="1" dirty="0">
                <a:latin typeface="Times New Roman" panose="02020603050405020304" pitchFamily="18" charset="0"/>
                <a:cs typeface="Times New Roman" panose="02020603050405020304" pitchFamily="18" charset="0"/>
              </a:rPr>
              <a:t>Active Navigation</a:t>
            </a:r>
            <a:r>
              <a:rPr lang="en" altLang="zh-CN" sz="2400" b="1" dirty="0">
                <a:latin typeface="Times New Roman" panose="02020603050405020304" pitchFamily="18" charset="0"/>
                <a:cs typeface="Times New Roman" panose="02020603050405020304" pitchFamily="18" charset="0"/>
              </a:rPr>
              <a:t>, </a:t>
            </a:r>
            <a:r>
              <a:rPr lang="fr-FR" altLang="zh-CN" sz="2400" b="1" dirty="0">
                <a:latin typeface="Times New Roman" panose="02020603050405020304" pitchFamily="18" charset="0"/>
                <a:cs typeface="Times New Roman" panose="02020603050405020304" pitchFamily="18" charset="0"/>
              </a:rPr>
              <a:t>Interaction and Manipulation</a:t>
            </a:r>
            <a:endParaRPr lang="en-US" altLang="zh-CN" sz="2200" dirty="0">
              <a:solidFill>
                <a:srgbClr val="000000"/>
              </a:solidFill>
              <a:latin typeface="Times New Roman" panose="02020603050405020304" pitchFamily="18" charset="0"/>
              <a:ea typeface="SimHei" panose="02010609060101010101" pitchFamily="49" charset="-122"/>
              <a:cs typeface="Times New Roman" panose="02020603050405020304" pitchFamily="18" charset="0"/>
            </a:endParaRPr>
          </a:p>
        </p:txBody>
      </p:sp>
      <p:pic>
        <p:nvPicPr>
          <p:cNvPr id="7" name="图片 6">
            <a:extLst>
              <a:ext uri="{FF2B5EF4-FFF2-40B4-BE49-F238E27FC236}">
                <a16:creationId xmlns:a16="http://schemas.microsoft.com/office/drawing/2014/main" id="{086D9F3E-BFF8-40DA-B84B-F6FFE92D3FF4}"/>
              </a:ext>
            </a:extLst>
          </p:cNvPr>
          <p:cNvPicPr>
            <a:picLocks noChangeAspect="1"/>
          </p:cNvPicPr>
          <p:nvPr/>
        </p:nvPicPr>
        <p:blipFill rotWithShape="1">
          <a:blip r:embed="rId2"/>
          <a:srcRect l="7934" t="14622" r="4319" b="9035"/>
          <a:stretch/>
        </p:blipFill>
        <p:spPr>
          <a:xfrm>
            <a:off x="823627" y="2829336"/>
            <a:ext cx="10544746" cy="2960889"/>
          </a:xfrm>
          <a:prstGeom prst="rect">
            <a:avLst/>
          </a:prstGeom>
        </p:spPr>
      </p:pic>
    </p:spTree>
    <p:extLst>
      <p:ext uri="{BB962C8B-B14F-4D97-AF65-F5344CB8AC3E}">
        <p14:creationId xmlns:p14="http://schemas.microsoft.com/office/powerpoint/2010/main" val="1584754168"/>
      </p:ext>
    </p:extLst>
  </p:cSld>
  <p:clrMapOvr>
    <a:masterClrMapping/>
  </p:clrMapOvr>
  <mc:AlternateContent xmlns:mc="http://schemas.openxmlformats.org/markup-compatibility/2006" xmlns:p14="http://schemas.microsoft.com/office/powerpoint/2010/main">
    <mc:Choice Requires="p14">
      <p:transition spd="slow" p14:dur="2000" advTm="6691"/>
    </mc:Choice>
    <mc:Fallback xmlns="">
      <p:transition spd="slow" advTm="669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FB941176-6BA9-50B7-21BA-0E7E4050D1F6}"/>
              </a:ext>
            </a:extLst>
          </p:cNvPr>
          <p:cNvSpPr txBox="1"/>
          <p:nvPr/>
        </p:nvSpPr>
        <p:spPr>
          <a:xfrm>
            <a:off x="2365379" y="143585"/>
            <a:ext cx="7461244" cy="646331"/>
          </a:xfrm>
          <a:prstGeom prst="rect">
            <a:avLst/>
          </a:prstGeom>
          <a:noFill/>
        </p:spPr>
        <p:txBody>
          <a:bodyPr wrap="square" rtlCol="0">
            <a:spAutoFit/>
          </a:bodyPr>
          <a:lstStyle/>
          <a:p>
            <a:pPr algn="ctr"/>
            <a:r>
              <a:rPr lang="fr-FR" altLang="zh-CN" sz="3600" b="1"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a typeface="KaiTi" panose="02010609060101010101" pitchFamily="49" charset="-122"/>
                <a:cs typeface="Times New Roman" panose="02020603050405020304" pitchFamily="18" charset="0"/>
              </a:rPr>
              <a:t>Dataset</a:t>
            </a:r>
            <a:endParaRPr lang="en" altLang="zh-CN" sz="3600" b="1"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a typeface="KaiTi" panose="02010609060101010101" pitchFamily="49" charset="-122"/>
              <a:cs typeface="Times New Roman" panose="02020603050405020304" pitchFamily="18" charset="0"/>
            </a:endParaRPr>
          </a:p>
        </p:txBody>
      </p:sp>
      <p:cxnSp>
        <p:nvCxnSpPr>
          <p:cNvPr id="5" name="直接连接符 23">
            <a:extLst>
              <a:ext uri="{FF2B5EF4-FFF2-40B4-BE49-F238E27FC236}">
                <a16:creationId xmlns:a16="http://schemas.microsoft.com/office/drawing/2014/main" id="{16055423-C851-6DE6-4195-AB6696F4BB0B}"/>
              </a:ext>
            </a:extLst>
          </p:cNvPr>
          <p:cNvCxnSpPr>
            <a:cxnSpLocks/>
          </p:cNvCxnSpPr>
          <p:nvPr/>
        </p:nvCxnSpPr>
        <p:spPr>
          <a:xfrm>
            <a:off x="208344" y="907225"/>
            <a:ext cx="11825160"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14" name="矩形 13">
            <a:extLst>
              <a:ext uri="{FF2B5EF4-FFF2-40B4-BE49-F238E27FC236}">
                <a16:creationId xmlns:a16="http://schemas.microsoft.com/office/drawing/2014/main" id="{1BC236E5-3A22-C2C8-1EC4-DEEA92CDA3A9}"/>
              </a:ext>
            </a:extLst>
          </p:cNvPr>
          <p:cNvSpPr/>
          <p:nvPr/>
        </p:nvSpPr>
        <p:spPr>
          <a:xfrm>
            <a:off x="1" y="907225"/>
            <a:ext cx="12192000" cy="1938992"/>
          </a:xfrm>
          <a:prstGeom prst="rect">
            <a:avLst/>
          </a:prstGeom>
        </p:spPr>
        <p:txBody>
          <a:bodyPr wrap="square">
            <a:spAutoFit/>
          </a:bodyPr>
          <a:lstStyle/>
          <a:p>
            <a:pPr marL="342891" indent="-342891" algn="just">
              <a:buFont typeface="Wingdings" panose="05000000000000000000" pitchFamily="2" charset="2"/>
              <a:buChar char="Ø"/>
            </a:pPr>
            <a:r>
              <a:rPr lang="en-US" altLang="zh-CN" sz="2400" dirty="0">
                <a:latin typeface="Times New Roman" panose="02020603050405020304" pitchFamily="18" charset="0"/>
                <a:cs typeface="Times New Roman" panose="02020603050405020304" pitchFamily="18" charset="0"/>
              </a:rPr>
              <a:t>We build the corresponding semantic scene graph incrementally from scene metadata during the sampling. Scene frames seen in the frame are sampled during navigation. </a:t>
            </a:r>
          </a:p>
          <a:p>
            <a:pPr marL="342891" indent="-342891" algn="just">
              <a:buFont typeface="Wingdings" panose="05000000000000000000" pitchFamily="2" charset="2"/>
              <a:buChar char="Ø"/>
            </a:pPr>
            <a:r>
              <a:rPr lang="en-US" altLang="zh-CN" sz="2400" dirty="0">
                <a:latin typeface="Times New Roman" panose="02020603050405020304" pitchFamily="18" charset="0"/>
                <a:cs typeface="Times New Roman" panose="02020603050405020304" pitchFamily="18" charset="0"/>
              </a:rPr>
              <a:t>We add new objects as nodes and spatial relationship between objects as edges into scene graph. </a:t>
            </a:r>
          </a:p>
          <a:p>
            <a:pPr marL="342891" indent="-342891" algn="just">
              <a:buFont typeface="Wingdings" panose="05000000000000000000" pitchFamily="2" charset="2"/>
              <a:buChar char="Ø"/>
            </a:pPr>
            <a:r>
              <a:rPr lang="en-US" altLang="zh-CN" sz="2400" dirty="0">
                <a:latin typeface="Times New Roman" panose="02020603050405020304" pitchFamily="18" charset="0"/>
                <a:cs typeface="Times New Roman" panose="02020603050405020304" pitchFamily="18" charset="0"/>
              </a:rPr>
              <a:t>The information in scene </a:t>
            </a:r>
            <a:r>
              <a:rPr lang="en-US" altLang="zh-CN" sz="2400" dirty="0" err="1">
                <a:latin typeface="Times New Roman" panose="02020603050405020304" pitchFamily="18" charset="0"/>
                <a:cs typeface="Times New Roman" panose="02020603050405020304" pitchFamily="18" charset="0"/>
              </a:rPr>
              <a:t>graphis</a:t>
            </a:r>
            <a:r>
              <a:rPr lang="en-US" altLang="zh-CN" sz="2400" dirty="0">
                <a:latin typeface="Times New Roman" panose="02020603050405020304" pitchFamily="18" charset="0"/>
                <a:cs typeface="Times New Roman" panose="02020603050405020304" pitchFamily="18" charset="0"/>
              </a:rPr>
              <a:t> used to create referring expressions</a:t>
            </a:r>
            <a:endParaRPr lang="zh-CN" altLang="en-US" sz="2400" dirty="0">
              <a:latin typeface="Times New Roman" panose="02020603050405020304" pitchFamily="18" charset="0"/>
              <a:cs typeface="Times New Roman" panose="02020603050405020304" pitchFamily="18" charset="0"/>
            </a:endParaRPr>
          </a:p>
          <a:p>
            <a:pPr algn="just"/>
            <a:endParaRPr lang="en" altLang="zh-CN" sz="2400" dirty="0">
              <a:latin typeface="Times New Roman" panose="02020603050405020304" pitchFamily="18" charset="0"/>
              <a:cs typeface="Times New Roman" panose="02020603050405020304" pitchFamily="18" charset="0"/>
            </a:endParaRPr>
          </a:p>
        </p:txBody>
      </p:sp>
      <p:pic>
        <p:nvPicPr>
          <p:cNvPr id="8" name="图片 7">
            <a:extLst>
              <a:ext uri="{FF2B5EF4-FFF2-40B4-BE49-F238E27FC236}">
                <a16:creationId xmlns:a16="http://schemas.microsoft.com/office/drawing/2014/main" id="{BC525195-F770-4E07-A52C-6F6EBD5F18D6}"/>
              </a:ext>
            </a:extLst>
          </p:cNvPr>
          <p:cNvPicPr>
            <a:picLocks noChangeAspect="1"/>
          </p:cNvPicPr>
          <p:nvPr/>
        </p:nvPicPr>
        <p:blipFill>
          <a:blip r:embed="rId2"/>
          <a:stretch>
            <a:fillRect/>
          </a:stretch>
        </p:blipFill>
        <p:spPr>
          <a:xfrm>
            <a:off x="457200" y="2586048"/>
            <a:ext cx="11041871" cy="3932315"/>
          </a:xfrm>
          <a:prstGeom prst="rect">
            <a:avLst/>
          </a:prstGeom>
        </p:spPr>
      </p:pic>
    </p:spTree>
    <p:extLst>
      <p:ext uri="{BB962C8B-B14F-4D97-AF65-F5344CB8AC3E}">
        <p14:creationId xmlns:p14="http://schemas.microsoft.com/office/powerpoint/2010/main" val="4002471309"/>
      </p:ext>
    </p:extLst>
  </p:cSld>
  <p:clrMapOvr>
    <a:masterClrMapping/>
  </p:clrMapOvr>
  <mc:AlternateContent xmlns:mc="http://schemas.openxmlformats.org/markup-compatibility/2006" xmlns:p14="http://schemas.microsoft.com/office/powerpoint/2010/main">
    <mc:Choice Requires="p14">
      <p:transition spd="slow" p14:dur="2000" advTm="5653"/>
    </mc:Choice>
    <mc:Fallback xmlns="">
      <p:transition spd="slow" advTm="5653"/>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FB941176-6BA9-50B7-21BA-0E7E4050D1F6}"/>
              </a:ext>
            </a:extLst>
          </p:cNvPr>
          <p:cNvSpPr txBox="1"/>
          <p:nvPr/>
        </p:nvSpPr>
        <p:spPr>
          <a:xfrm>
            <a:off x="2365379" y="143585"/>
            <a:ext cx="7461244" cy="646331"/>
          </a:xfrm>
          <a:prstGeom prst="rect">
            <a:avLst/>
          </a:prstGeom>
          <a:noFill/>
        </p:spPr>
        <p:txBody>
          <a:bodyPr wrap="square" rtlCol="0">
            <a:spAutoFit/>
          </a:bodyPr>
          <a:lstStyle/>
          <a:p>
            <a:pPr algn="ctr"/>
            <a:r>
              <a:rPr lang="fr-FR" altLang="zh-CN" sz="3600" b="1"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a typeface="KaiTi" panose="02010609060101010101" pitchFamily="49" charset="-122"/>
                <a:cs typeface="Times New Roman" panose="02020603050405020304" pitchFamily="18" charset="0"/>
              </a:rPr>
              <a:t>Model</a:t>
            </a:r>
            <a:endParaRPr lang="en" altLang="zh-CN" sz="3600" b="1"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a typeface="KaiTi" panose="02010609060101010101" pitchFamily="49" charset="-122"/>
              <a:cs typeface="Times New Roman" panose="02020603050405020304" pitchFamily="18" charset="0"/>
            </a:endParaRPr>
          </a:p>
        </p:txBody>
      </p:sp>
      <p:cxnSp>
        <p:nvCxnSpPr>
          <p:cNvPr id="5" name="直接连接符 23">
            <a:extLst>
              <a:ext uri="{FF2B5EF4-FFF2-40B4-BE49-F238E27FC236}">
                <a16:creationId xmlns:a16="http://schemas.microsoft.com/office/drawing/2014/main" id="{16055423-C851-6DE6-4195-AB6696F4BB0B}"/>
              </a:ext>
            </a:extLst>
          </p:cNvPr>
          <p:cNvCxnSpPr>
            <a:cxnSpLocks/>
          </p:cNvCxnSpPr>
          <p:nvPr/>
        </p:nvCxnSpPr>
        <p:spPr>
          <a:xfrm>
            <a:off x="208344" y="907225"/>
            <a:ext cx="11825160"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14" name="矩形 13">
            <a:extLst>
              <a:ext uri="{FF2B5EF4-FFF2-40B4-BE49-F238E27FC236}">
                <a16:creationId xmlns:a16="http://schemas.microsoft.com/office/drawing/2014/main" id="{1BC236E5-3A22-C2C8-1EC4-DEEA92CDA3A9}"/>
              </a:ext>
            </a:extLst>
          </p:cNvPr>
          <p:cNvSpPr/>
          <p:nvPr/>
        </p:nvSpPr>
        <p:spPr>
          <a:xfrm>
            <a:off x="1" y="907225"/>
            <a:ext cx="12192000" cy="1938992"/>
          </a:xfrm>
          <a:prstGeom prst="rect">
            <a:avLst/>
          </a:prstGeom>
        </p:spPr>
        <p:txBody>
          <a:bodyPr wrap="square">
            <a:spAutoFit/>
          </a:bodyPr>
          <a:lstStyle/>
          <a:p>
            <a:pPr marL="342891" indent="-342891" algn="just">
              <a:buFont typeface="Wingdings" panose="05000000000000000000" pitchFamily="2" charset="2"/>
              <a:buChar char="Ø"/>
            </a:pPr>
            <a:r>
              <a:rPr lang="en-US" altLang="zh-CN" sz="2400" dirty="0">
                <a:latin typeface="Times New Roman" panose="02020603050405020304" pitchFamily="18" charset="0"/>
                <a:cs typeface="Times New Roman" panose="02020603050405020304" pitchFamily="18" charset="0"/>
              </a:rPr>
              <a:t>To enhance the performance of navigation module with information of task scenarios, we build a knowledge-</a:t>
            </a:r>
            <a:r>
              <a:rPr lang="en-US" altLang="zh-CN" sz="2400" dirty="0" err="1">
                <a:latin typeface="Times New Roman" panose="02020603050405020304" pitchFamily="18" charset="0"/>
                <a:cs typeface="Times New Roman" panose="02020603050405020304" pitchFamily="18" charset="0"/>
              </a:rPr>
              <a:t>priored</a:t>
            </a:r>
            <a:r>
              <a:rPr lang="en-US" altLang="zh-CN" sz="2400" dirty="0">
                <a:latin typeface="Times New Roman" panose="02020603050405020304" pitchFamily="18" charset="0"/>
                <a:cs typeface="Times New Roman" panose="02020603050405020304" pitchFamily="18" charset="0"/>
              </a:rPr>
              <a:t> visual semantic navigation model based on scene graph and semantic map of given indoor environment.</a:t>
            </a:r>
          </a:p>
          <a:p>
            <a:pPr marL="342891" indent="-342891" algn="just">
              <a:buFont typeface="Wingdings" panose="05000000000000000000" pitchFamily="2" charset="2"/>
              <a:buChar char="Ø"/>
            </a:pPr>
            <a:r>
              <a:rPr lang="en-US" altLang="zh-CN" sz="2400" dirty="0">
                <a:latin typeface="Times New Roman" panose="02020603050405020304" pitchFamily="18" charset="0"/>
                <a:cs typeface="Times New Roman" panose="02020603050405020304" pitchFamily="18" charset="0"/>
              </a:rPr>
              <a:t>The semantic map of task scene is incrementally built during sampling</a:t>
            </a:r>
            <a:endParaRPr lang="zh-CN" altLang="en-US" sz="2400" dirty="0">
              <a:latin typeface="Times New Roman" panose="02020603050405020304" pitchFamily="18" charset="0"/>
              <a:cs typeface="Times New Roman" panose="02020603050405020304" pitchFamily="18" charset="0"/>
            </a:endParaRPr>
          </a:p>
          <a:p>
            <a:pPr marL="342891" indent="-342891" algn="just">
              <a:buFont typeface="Wingdings" panose="05000000000000000000" pitchFamily="2" charset="2"/>
              <a:buChar char="Ø"/>
            </a:pPr>
            <a:endParaRPr lang="en" altLang="zh-CN" sz="2400" dirty="0">
              <a:latin typeface="Times New Roman" panose="02020603050405020304" pitchFamily="18" charset="0"/>
              <a:cs typeface="Times New Roman" panose="02020603050405020304" pitchFamily="18" charset="0"/>
            </a:endParaRPr>
          </a:p>
        </p:txBody>
      </p:sp>
      <p:pic>
        <p:nvPicPr>
          <p:cNvPr id="6" name="图片 5">
            <a:extLst>
              <a:ext uri="{FF2B5EF4-FFF2-40B4-BE49-F238E27FC236}">
                <a16:creationId xmlns:a16="http://schemas.microsoft.com/office/drawing/2014/main" id="{A1936737-8E29-4FC1-8E07-2200E1B15EB3}"/>
              </a:ext>
            </a:extLst>
          </p:cNvPr>
          <p:cNvPicPr>
            <a:picLocks noChangeAspect="1"/>
          </p:cNvPicPr>
          <p:nvPr/>
        </p:nvPicPr>
        <p:blipFill>
          <a:blip r:embed="rId2"/>
          <a:stretch>
            <a:fillRect/>
          </a:stretch>
        </p:blipFill>
        <p:spPr>
          <a:xfrm>
            <a:off x="1760665" y="2576628"/>
            <a:ext cx="8670669" cy="3921688"/>
          </a:xfrm>
          <a:prstGeom prst="rect">
            <a:avLst/>
          </a:prstGeom>
        </p:spPr>
      </p:pic>
    </p:spTree>
    <p:extLst>
      <p:ext uri="{BB962C8B-B14F-4D97-AF65-F5344CB8AC3E}">
        <p14:creationId xmlns:p14="http://schemas.microsoft.com/office/powerpoint/2010/main" val="166385354"/>
      </p:ext>
    </p:extLst>
  </p:cSld>
  <p:clrMapOvr>
    <a:masterClrMapping/>
  </p:clrMapOvr>
  <mc:AlternateContent xmlns:mc="http://schemas.openxmlformats.org/markup-compatibility/2006" xmlns:p14="http://schemas.microsoft.com/office/powerpoint/2010/main">
    <mc:Choice Requires="p14">
      <p:transition spd="slow" p14:dur="2000" advTm="5653"/>
    </mc:Choice>
    <mc:Fallback xmlns="">
      <p:transition spd="slow" advTm="5653"/>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FB941176-6BA9-50B7-21BA-0E7E4050D1F6}"/>
              </a:ext>
            </a:extLst>
          </p:cNvPr>
          <p:cNvSpPr txBox="1"/>
          <p:nvPr/>
        </p:nvSpPr>
        <p:spPr>
          <a:xfrm>
            <a:off x="2365379" y="143585"/>
            <a:ext cx="7461244" cy="646331"/>
          </a:xfrm>
          <a:prstGeom prst="rect">
            <a:avLst/>
          </a:prstGeom>
          <a:noFill/>
        </p:spPr>
        <p:txBody>
          <a:bodyPr wrap="square" rtlCol="0">
            <a:spAutoFit/>
          </a:bodyPr>
          <a:lstStyle/>
          <a:p>
            <a:pPr algn="ctr"/>
            <a:r>
              <a:rPr lang="fr-FR" altLang="zh-CN" sz="3600" b="1"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a typeface="KaiTi" panose="02010609060101010101" pitchFamily="49" charset="-122"/>
                <a:cs typeface="Times New Roman" panose="02020603050405020304" pitchFamily="18" charset="0"/>
              </a:rPr>
              <a:t>Model</a:t>
            </a:r>
            <a:r>
              <a:rPr lang="en" altLang="zh-CN" sz="3600" b="1"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a typeface="KaiTi" panose="02010609060101010101" pitchFamily="49" charset="-122"/>
                <a:cs typeface="Times New Roman" panose="02020603050405020304" pitchFamily="18" charset="0"/>
              </a:rPr>
              <a:t> </a:t>
            </a:r>
          </a:p>
        </p:txBody>
      </p:sp>
      <p:cxnSp>
        <p:nvCxnSpPr>
          <p:cNvPr id="5" name="直接连接符 23">
            <a:extLst>
              <a:ext uri="{FF2B5EF4-FFF2-40B4-BE49-F238E27FC236}">
                <a16:creationId xmlns:a16="http://schemas.microsoft.com/office/drawing/2014/main" id="{16055423-C851-6DE6-4195-AB6696F4BB0B}"/>
              </a:ext>
            </a:extLst>
          </p:cNvPr>
          <p:cNvCxnSpPr>
            <a:cxnSpLocks/>
          </p:cNvCxnSpPr>
          <p:nvPr/>
        </p:nvCxnSpPr>
        <p:spPr>
          <a:xfrm>
            <a:off x="208344" y="907225"/>
            <a:ext cx="11825160"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7" name="文本框 6">
            <a:extLst>
              <a:ext uri="{FF2B5EF4-FFF2-40B4-BE49-F238E27FC236}">
                <a16:creationId xmlns:a16="http://schemas.microsoft.com/office/drawing/2014/main" id="{76C4DC80-9BD9-ECB1-8274-1F961F5C1851}"/>
              </a:ext>
            </a:extLst>
          </p:cNvPr>
          <p:cNvSpPr txBox="1"/>
          <p:nvPr/>
        </p:nvSpPr>
        <p:spPr>
          <a:xfrm>
            <a:off x="83288" y="1105364"/>
            <a:ext cx="12094464" cy="461665"/>
          </a:xfrm>
          <a:prstGeom prst="rect">
            <a:avLst/>
          </a:prstGeom>
          <a:noFill/>
        </p:spPr>
        <p:txBody>
          <a:bodyPr wrap="square">
            <a:spAutoFit/>
          </a:bodyPr>
          <a:lstStyle/>
          <a:p>
            <a:pPr marL="285750" indent="-285750">
              <a:buFont typeface="Wingdings" pitchFamily="2" charset="2"/>
              <a:buChar char="Ø"/>
            </a:pPr>
            <a:r>
              <a:rPr lang="en" altLang="zh-CN" sz="2400" dirty="0">
                <a:latin typeface="Times New Roman" panose="02020603050405020304" pitchFamily="18" charset="0"/>
                <a:cs typeface="Times New Roman" panose="02020603050405020304" pitchFamily="18" charset="0"/>
              </a:rPr>
              <a:t>Based on the </a:t>
            </a:r>
            <a:r>
              <a:rPr lang="fr-FR" altLang="zh-CN" sz="2400" dirty="0">
                <a:latin typeface="Times New Roman" panose="02020603050405020304" pitchFamily="18" charset="0"/>
                <a:cs typeface="Times New Roman" panose="02020603050405020304" pitchFamily="18" charset="0"/>
              </a:rPr>
              <a:t>form of REMQA tasks</a:t>
            </a:r>
            <a:r>
              <a:rPr lang="en" altLang="zh-CN" sz="2400" dirty="0">
                <a:latin typeface="Times New Roman" panose="02020603050405020304" pitchFamily="18" charset="0"/>
                <a:cs typeface="Times New Roman" panose="02020603050405020304" pitchFamily="18" charset="0"/>
              </a:rPr>
              <a:t>, we propose our </a:t>
            </a:r>
            <a:r>
              <a:rPr lang="fr-FR" altLang="zh-CN" sz="2400" dirty="0">
                <a:latin typeface="Times New Roman" panose="02020603050405020304" pitchFamily="18" charset="0"/>
                <a:cs typeface="Times New Roman" panose="02020603050405020304" pitchFamily="18" charset="0"/>
              </a:rPr>
              <a:t>framework to address this task</a:t>
            </a:r>
            <a:endParaRPr lang="en" altLang="zh-CN" sz="2400" dirty="0">
              <a:latin typeface="Times New Roman" panose="02020603050405020304" pitchFamily="18" charset="0"/>
              <a:cs typeface="Times New Roman" panose="02020603050405020304" pitchFamily="18" charset="0"/>
            </a:endParaRPr>
          </a:p>
        </p:txBody>
      </p:sp>
      <p:sp>
        <p:nvSpPr>
          <p:cNvPr id="9" name="文本框 8">
            <a:extLst>
              <a:ext uri="{FF2B5EF4-FFF2-40B4-BE49-F238E27FC236}">
                <a16:creationId xmlns:a16="http://schemas.microsoft.com/office/drawing/2014/main" id="{4473D211-C745-9CE2-7AB1-628F39CA0975}"/>
              </a:ext>
            </a:extLst>
          </p:cNvPr>
          <p:cNvSpPr txBox="1"/>
          <p:nvPr/>
        </p:nvSpPr>
        <p:spPr>
          <a:xfrm>
            <a:off x="83288" y="1610058"/>
            <a:ext cx="12108712" cy="830997"/>
          </a:xfrm>
          <a:prstGeom prst="rect">
            <a:avLst/>
          </a:prstGeom>
          <a:noFill/>
        </p:spPr>
        <p:txBody>
          <a:bodyPr wrap="square">
            <a:spAutoFit/>
          </a:bodyPr>
          <a:lstStyle/>
          <a:p>
            <a:pPr marL="285750" indent="-285750">
              <a:buFont typeface="Wingdings" pitchFamily="2" charset="2"/>
              <a:buChar char="Ø"/>
            </a:pPr>
            <a:r>
              <a:rPr lang="en-US" altLang="zh-CN" sz="2400" dirty="0">
                <a:latin typeface="Times New Roman" panose="02020603050405020304" pitchFamily="18" charset="0"/>
                <a:cs typeface="Times New Roman" panose="02020603050405020304" pitchFamily="18" charset="0"/>
              </a:rPr>
              <a:t>Three main parts of proposed model: 1) Visual Semantic Navigation module 2) Referring expression comprehension module 3) Manipulation Question Answering module.</a:t>
            </a:r>
            <a:endParaRPr lang="en" altLang="zh-CN" sz="2400" dirty="0">
              <a:latin typeface="Times New Roman" panose="02020603050405020304" pitchFamily="18" charset="0"/>
              <a:cs typeface="Times New Roman" panose="02020603050405020304" pitchFamily="18" charset="0"/>
            </a:endParaRPr>
          </a:p>
        </p:txBody>
      </p:sp>
      <p:pic>
        <p:nvPicPr>
          <p:cNvPr id="8" name="图片 7">
            <a:extLst>
              <a:ext uri="{FF2B5EF4-FFF2-40B4-BE49-F238E27FC236}">
                <a16:creationId xmlns:a16="http://schemas.microsoft.com/office/drawing/2014/main" id="{7D7FC685-68B0-45E7-AEEC-DFE912F80A5A}"/>
              </a:ext>
            </a:extLst>
          </p:cNvPr>
          <p:cNvPicPr>
            <a:picLocks noChangeAspect="1"/>
          </p:cNvPicPr>
          <p:nvPr/>
        </p:nvPicPr>
        <p:blipFill>
          <a:blip r:embed="rId2"/>
          <a:stretch>
            <a:fillRect/>
          </a:stretch>
        </p:blipFill>
        <p:spPr>
          <a:xfrm>
            <a:off x="939013" y="2749616"/>
            <a:ext cx="10313973" cy="3607612"/>
          </a:xfrm>
          <a:prstGeom prst="rect">
            <a:avLst/>
          </a:prstGeom>
        </p:spPr>
      </p:pic>
    </p:spTree>
    <p:extLst>
      <p:ext uri="{BB962C8B-B14F-4D97-AF65-F5344CB8AC3E}">
        <p14:creationId xmlns:p14="http://schemas.microsoft.com/office/powerpoint/2010/main" val="2585854538"/>
      </p:ext>
    </p:extLst>
  </p:cSld>
  <p:clrMapOvr>
    <a:masterClrMapping/>
  </p:clrMapOvr>
  <mc:AlternateContent xmlns:mc="http://schemas.openxmlformats.org/markup-compatibility/2006" xmlns:p14="http://schemas.microsoft.com/office/powerpoint/2010/main">
    <mc:Choice Requires="p14">
      <p:transition spd="slow" p14:dur="2000" advTm="7261"/>
    </mc:Choice>
    <mc:Fallback xmlns="">
      <p:transition spd="slow" advTm="7261"/>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FB941176-6BA9-50B7-21BA-0E7E4050D1F6}"/>
              </a:ext>
            </a:extLst>
          </p:cNvPr>
          <p:cNvSpPr txBox="1"/>
          <p:nvPr/>
        </p:nvSpPr>
        <p:spPr>
          <a:xfrm>
            <a:off x="2365379" y="143585"/>
            <a:ext cx="7461244" cy="646331"/>
          </a:xfrm>
          <a:prstGeom prst="rect">
            <a:avLst/>
          </a:prstGeom>
          <a:noFill/>
        </p:spPr>
        <p:txBody>
          <a:bodyPr wrap="square" rtlCol="0">
            <a:spAutoFit/>
          </a:bodyPr>
          <a:lstStyle/>
          <a:p>
            <a:pPr algn="ctr"/>
            <a:r>
              <a:rPr lang="en" altLang="zh-CN" sz="3600" b="1"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a typeface="KaiTi" panose="02010609060101010101" pitchFamily="49" charset="-122"/>
                <a:cs typeface="Times New Roman" panose="02020603050405020304" pitchFamily="18" charset="0"/>
              </a:rPr>
              <a:t>Experimental Results</a:t>
            </a:r>
          </a:p>
        </p:txBody>
      </p:sp>
      <p:cxnSp>
        <p:nvCxnSpPr>
          <p:cNvPr id="5" name="直接连接符 23">
            <a:extLst>
              <a:ext uri="{FF2B5EF4-FFF2-40B4-BE49-F238E27FC236}">
                <a16:creationId xmlns:a16="http://schemas.microsoft.com/office/drawing/2014/main" id="{16055423-C851-6DE6-4195-AB6696F4BB0B}"/>
              </a:ext>
            </a:extLst>
          </p:cNvPr>
          <p:cNvCxnSpPr>
            <a:cxnSpLocks/>
          </p:cNvCxnSpPr>
          <p:nvPr/>
        </p:nvCxnSpPr>
        <p:spPr>
          <a:xfrm>
            <a:off x="208344" y="907225"/>
            <a:ext cx="11825160" cy="0"/>
          </a:xfrm>
          <a:prstGeom prst="line">
            <a:avLst/>
          </a:prstGeom>
          <a:ln w="57150"/>
        </p:spPr>
        <p:style>
          <a:lnRef idx="3">
            <a:schemeClr val="accent1"/>
          </a:lnRef>
          <a:fillRef idx="0">
            <a:schemeClr val="accent1"/>
          </a:fillRef>
          <a:effectRef idx="2">
            <a:schemeClr val="accent1"/>
          </a:effectRef>
          <a:fontRef idx="minor">
            <a:schemeClr val="tx1"/>
          </a:fontRef>
        </p:style>
      </p:cxnSp>
      <p:pic>
        <p:nvPicPr>
          <p:cNvPr id="6" name="图片 5">
            <a:extLst>
              <a:ext uri="{FF2B5EF4-FFF2-40B4-BE49-F238E27FC236}">
                <a16:creationId xmlns:a16="http://schemas.microsoft.com/office/drawing/2014/main" id="{0111E1E1-D1BB-4FD8-BD07-DDA1D50BDAF2}"/>
              </a:ext>
            </a:extLst>
          </p:cNvPr>
          <p:cNvPicPr>
            <a:picLocks noChangeAspect="1"/>
          </p:cNvPicPr>
          <p:nvPr/>
        </p:nvPicPr>
        <p:blipFill>
          <a:blip r:embed="rId2"/>
          <a:stretch>
            <a:fillRect/>
          </a:stretch>
        </p:blipFill>
        <p:spPr>
          <a:xfrm>
            <a:off x="0" y="2457296"/>
            <a:ext cx="6487241" cy="3319697"/>
          </a:xfrm>
          <a:prstGeom prst="rect">
            <a:avLst/>
          </a:prstGeom>
        </p:spPr>
      </p:pic>
      <p:pic>
        <p:nvPicPr>
          <p:cNvPr id="7" name="图片 6">
            <a:extLst>
              <a:ext uri="{FF2B5EF4-FFF2-40B4-BE49-F238E27FC236}">
                <a16:creationId xmlns:a16="http://schemas.microsoft.com/office/drawing/2014/main" id="{6FBB39B9-22EC-4707-8743-9991940ED5FA}"/>
              </a:ext>
            </a:extLst>
          </p:cNvPr>
          <p:cNvPicPr>
            <a:picLocks noChangeAspect="1"/>
          </p:cNvPicPr>
          <p:nvPr/>
        </p:nvPicPr>
        <p:blipFill>
          <a:blip r:embed="rId3"/>
          <a:stretch>
            <a:fillRect/>
          </a:stretch>
        </p:blipFill>
        <p:spPr>
          <a:xfrm>
            <a:off x="6772283" y="2457296"/>
            <a:ext cx="5261221" cy="3233459"/>
          </a:xfrm>
          <a:prstGeom prst="rect">
            <a:avLst/>
          </a:prstGeom>
        </p:spPr>
      </p:pic>
      <p:sp>
        <p:nvSpPr>
          <p:cNvPr id="8" name="文本框 7">
            <a:extLst>
              <a:ext uri="{FF2B5EF4-FFF2-40B4-BE49-F238E27FC236}">
                <a16:creationId xmlns:a16="http://schemas.microsoft.com/office/drawing/2014/main" id="{CF4BE828-3560-40D7-B11B-0991D568FD31}"/>
              </a:ext>
            </a:extLst>
          </p:cNvPr>
          <p:cNvSpPr txBox="1"/>
          <p:nvPr/>
        </p:nvSpPr>
        <p:spPr>
          <a:xfrm>
            <a:off x="158496" y="1024535"/>
            <a:ext cx="12094464" cy="1569660"/>
          </a:xfrm>
          <a:prstGeom prst="rect">
            <a:avLst/>
          </a:prstGeom>
          <a:noFill/>
        </p:spPr>
        <p:txBody>
          <a:bodyPr wrap="square">
            <a:spAutoFit/>
          </a:bodyPr>
          <a:lstStyle/>
          <a:p>
            <a:pPr marL="285750" indent="-285750">
              <a:buFont typeface="Wingdings" pitchFamily="2" charset="2"/>
              <a:buChar char="Ø"/>
            </a:pPr>
            <a:r>
              <a:rPr lang="en-US" altLang="zh-CN" sz="2400" dirty="0">
                <a:latin typeface="Times New Roman" panose="02020603050405020304" pitchFamily="18" charset="0"/>
                <a:cs typeface="Times New Roman" panose="02020603050405020304" pitchFamily="18" charset="0"/>
              </a:rPr>
              <a:t>In VSN stage, Taking advantage of the semantic map, our proposed navigation model outperforms all baseline methods in terms of both success rate and SPL metrics. </a:t>
            </a:r>
          </a:p>
          <a:p>
            <a:pPr marL="285750" indent="-285750">
              <a:buFont typeface="Wingdings" pitchFamily="2" charset="2"/>
              <a:buChar char="Ø"/>
            </a:pPr>
            <a:r>
              <a:rPr lang="en-US" altLang="zh-CN" sz="2400" dirty="0">
                <a:latin typeface="Times New Roman" panose="02020603050405020304" pitchFamily="18" charset="0"/>
                <a:cs typeface="Times New Roman" panose="02020603050405020304" pitchFamily="18" charset="0"/>
              </a:rPr>
              <a:t>In REC stage, Our proposed REC model outperforms : MCN,CGAN and combinations of language parser and object detector with other backbones. on both validation and test set. </a:t>
            </a:r>
            <a:endParaRPr lang="en" altLang="zh-CN" sz="24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7A50712C-7F98-415F-8418-2CF9BD80F199}"/>
                  </a:ext>
                </a:extLst>
              </p:cNvPr>
              <p:cNvSpPr txBox="1"/>
              <p:nvPr/>
            </p:nvSpPr>
            <p:spPr>
              <a:xfrm>
                <a:off x="1231253" y="5493575"/>
                <a:ext cx="2268252" cy="914400"/>
              </a:xfrm>
              <a:prstGeom prst="rect">
                <a:avLst/>
              </a:prstGeom>
              <a:noFill/>
            </p:spPr>
            <p:txBody>
              <a:bodyPr wrap="none" lIns="0" tIns="0" rIns="0" bIns="0" rtlCol="0">
                <a:noAutofit/>
              </a:bodyPr>
              <a:lstStyle/>
              <a:p>
                <a:pPr>
                  <a:lnSpc>
                    <a:spcPct val="110000"/>
                  </a:lnSpc>
                  <a:spcBef>
                    <a:spcPts val="0"/>
                  </a:spcBef>
                </a:pPr>
                <a14:m>
                  <m:oMathPara xmlns:m="http://schemas.openxmlformats.org/officeDocument/2006/math">
                    <m:oMathParaPr>
                      <m:jc m:val="centerGroup"/>
                    </m:oMathParaPr>
                    <m:oMath xmlns:m="http://schemas.openxmlformats.org/officeDocument/2006/math">
                      <m:r>
                        <a:rPr lang="en-US" altLang="zh-CN" sz="2400" b="0" i="1" smtClean="0">
                          <a:solidFill>
                            <a:schemeClr val="tx1"/>
                          </a:solidFill>
                          <a:latin typeface="Cambria Math" panose="02040503050406030204" pitchFamily="18" charset="0"/>
                          <a:ea typeface="Arial Unicode MS" panose="020B0604020202020204" pitchFamily="34" charset="-128"/>
                          <a:cs typeface="Arial Unicode MS" panose="020B0604020202020204" pitchFamily="34" charset="-128"/>
                        </a:rPr>
                        <m:t>𝑆𝑃𝐿</m:t>
                      </m:r>
                      <m:r>
                        <a:rPr lang="en-US" altLang="zh-CN" sz="2400" b="0" i="1" smtClean="0">
                          <a:solidFill>
                            <a:schemeClr val="tx1"/>
                          </a:solidFill>
                          <a:latin typeface="Cambria Math" panose="02040503050406030204" pitchFamily="18" charset="0"/>
                          <a:ea typeface="Arial Unicode MS" panose="020B0604020202020204" pitchFamily="34" charset="-128"/>
                          <a:cs typeface="Arial Unicode MS" panose="020B0604020202020204" pitchFamily="34" charset="-128"/>
                        </a:rPr>
                        <m:t>=</m:t>
                      </m:r>
                      <m:f>
                        <m:fPr>
                          <m:ctrlPr>
                            <a:rPr lang="en-US" altLang="zh-CN" sz="2400" b="0" i="1" smtClean="0">
                              <a:solidFill>
                                <a:schemeClr val="tx1"/>
                              </a:solidFill>
                              <a:latin typeface="Cambria Math" panose="02040503050406030204" pitchFamily="18" charset="0"/>
                              <a:ea typeface="Arial Unicode MS" panose="020B0604020202020204" pitchFamily="34" charset="-128"/>
                            </a:rPr>
                          </m:ctrlPr>
                        </m:fPr>
                        <m:num>
                          <m:r>
                            <a:rPr lang="en-US" altLang="zh-CN" sz="2400" b="0" i="1" smtClean="0">
                              <a:solidFill>
                                <a:schemeClr val="tx1"/>
                              </a:solidFill>
                              <a:latin typeface="Cambria Math" panose="02040503050406030204" pitchFamily="18" charset="0"/>
                              <a:ea typeface="Arial Unicode MS" panose="020B0604020202020204" pitchFamily="34" charset="-128"/>
                            </a:rPr>
                            <m:t>1</m:t>
                          </m:r>
                        </m:num>
                        <m:den>
                          <m:r>
                            <a:rPr lang="en-US" altLang="zh-CN" sz="2400" b="0" i="1" smtClean="0">
                              <a:solidFill>
                                <a:schemeClr val="tx1"/>
                              </a:solidFill>
                              <a:latin typeface="Cambria Math" panose="02040503050406030204" pitchFamily="18" charset="0"/>
                              <a:ea typeface="Arial Unicode MS" panose="020B0604020202020204" pitchFamily="34" charset="-128"/>
                            </a:rPr>
                            <m:t>𝑁</m:t>
                          </m:r>
                        </m:den>
                      </m:f>
                      <m:nary>
                        <m:naryPr>
                          <m:chr m:val="∑"/>
                          <m:ctrlPr>
                            <a:rPr lang="en-US" altLang="zh-CN" sz="2400" b="0" i="1" smtClean="0">
                              <a:solidFill>
                                <a:schemeClr val="tx1"/>
                              </a:solidFill>
                              <a:latin typeface="Cambria Math" panose="02040503050406030204" pitchFamily="18" charset="0"/>
                              <a:ea typeface="Arial Unicode MS" panose="020B0604020202020204" pitchFamily="34" charset="-128"/>
                            </a:rPr>
                          </m:ctrlPr>
                        </m:naryPr>
                        <m:sub>
                          <m:r>
                            <m:rPr>
                              <m:brk m:alnAt="23"/>
                            </m:rPr>
                            <a:rPr lang="en-US" altLang="zh-CN" sz="2400" b="0" i="1" smtClean="0">
                              <a:solidFill>
                                <a:schemeClr val="tx1"/>
                              </a:solidFill>
                              <a:latin typeface="Cambria Math" panose="02040503050406030204" pitchFamily="18" charset="0"/>
                              <a:ea typeface="Arial Unicode MS" panose="020B0604020202020204" pitchFamily="34" charset="-128"/>
                            </a:rPr>
                            <m:t>𝑖</m:t>
                          </m:r>
                          <m:r>
                            <a:rPr lang="en-US" altLang="zh-CN" sz="2400" b="0" i="1" smtClean="0">
                              <a:solidFill>
                                <a:schemeClr val="tx1"/>
                              </a:solidFill>
                              <a:latin typeface="Cambria Math" panose="02040503050406030204" pitchFamily="18" charset="0"/>
                              <a:ea typeface="Arial Unicode MS" panose="020B0604020202020204" pitchFamily="34" charset="-128"/>
                            </a:rPr>
                            <m:t>=1</m:t>
                          </m:r>
                        </m:sub>
                        <m:sup>
                          <m:r>
                            <a:rPr lang="en-US" altLang="zh-CN" sz="2400" b="0" i="1" smtClean="0">
                              <a:solidFill>
                                <a:schemeClr val="tx1"/>
                              </a:solidFill>
                              <a:latin typeface="Cambria Math" panose="02040503050406030204" pitchFamily="18" charset="0"/>
                              <a:ea typeface="Arial Unicode MS" panose="020B0604020202020204" pitchFamily="34" charset="-128"/>
                            </a:rPr>
                            <m:t>𝑁</m:t>
                          </m:r>
                        </m:sup>
                        <m:e>
                          <m:sSub>
                            <m:sSubPr>
                              <m:ctrlPr>
                                <a:rPr lang="en-US" altLang="zh-CN" sz="2400" i="1">
                                  <a:solidFill>
                                    <a:schemeClr val="tx1"/>
                                  </a:solidFill>
                                  <a:latin typeface="Cambria Math" panose="02040503050406030204" pitchFamily="18" charset="0"/>
                                  <a:ea typeface="Arial Unicode MS" panose="020B0604020202020204" pitchFamily="34" charset="-128"/>
                                </a:rPr>
                              </m:ctrlPr>
                            </m:sSubPr>
                            <m:e>
                              <m:r>
                                <a:rPr lang="en-US" altLang="zh-CN" sz="2400" i="1">
                                  <a:solidFill>
                                    <a:schemeClr val="tx1"/>
                                  </a:solidFill>
                                  <a:latin typeface="Cambria Math" panose="02040503050406030204" pitchFamily="18" charset="0"/>
                                  <a:ea typeface="Arial Unicode MS" panose="020B0604020202020204" pitchFamily="34" charset="-128"/>
                                </a:rPr>
                                <m:t>𝐼</m:t>
                              </m:r>
                            </m:e>
                            <m:sub>
                              <m:r>
                                <a:rPr lang="en-US" altLang="zh-CN" sz="2400" i="1">
                                  <a:solidFill>
                                    <a:schemeClr val="tx1"/>
                                  </a:solidFill>
                                  <a:latin typeface="Cambria Math" panose="02040503050406030204" pitchFamily="18" charset="0"/>
                                  <a:ea typeface="Arial Unicode MS" panose="020B0604020202020204" pitchFamily="34" charset="-128"/>
                                </a:rPr>
                                <m:t>&lt;0.1&gt;</m:t>
                              </m:r>
                            </m:sub>
                          </m:sSub>
                          <m:r>
                            <a:rPr lang="en-US" altLang="zh-CN" sz="2400" i="1">
                              <a:solidFill>
                                <a:schemeClr val="tx1"/>
                              </a:solidFill>
                              <a:latin typeface="Cambria Math" panose="02040503050406030204" pitchFamily="18" charset="0"/>
                              <a:ea typeface="Arial Unicode MS" panose="020B0604020202020204" pitchFamily="34" charset="-128"/>
                            </a:rPr>
                            <m:t>(</m:t>
                          </m:r>
                          <m:r>
                            <a:rPr lang="en-US" altLang="zh-CN" sz="2400" i="1">
                              <a:solidFill>
                                <a:schemeClr val="tx1"/>
                              </a:solidFill>
                              <a:latin typeface="Cambria Math" panose="02040503050406030204" pitchFamily="18" charset="0"/>
                              <a:ea typeface="Arial Unicode MS" panose="020B0604020202020204" pitchFamily="34" charset="-128"/>
                            </a:rPr>
                            <m:t>𝑡𝑎𝑠𝑘</m:t>
                          </m:r>
                          <m:r>
                            <a:rPr lang="en-US" altLang="zh-CN" sz="2400" i="1">
                              <a:solidFill>
                                <a:schemeClr val="tx1"/>
                              </a:solidFill>
                              <a:latin typeface="Cambria Math" panose="02040503050406030204" pitchFamily="18" charset="0"/>
                              <a:ea typeface="Arial Unicode MS" panose="020B0604020202020204" pitchFamily="34" charset="-128"/>
                            </a:rPr>
                            <m:t>)</m:t>
                          </m:r>
                          <m:f>
                            <m:fPr>
                              <m:ctrlPr>
                                <a:rPr lang="en-US" altLang="zh-CN" sz="2400" i="1">
                                  <a:solidFill>
                                    <a:schemeClr val="tx1"/>
                                  </a:solidFill>
                                  <a:latin typeface="Cambria Math" panose="02040503050406030204" pitchFamily="18" charset="0"/>
                                  <a:ea typeface="Arial Unicode MS" panose="020B0604020202020204" pitchFamily="34" charset="-128"/>
                                </a:rPr>
                              </m:ctrlPr>
                            </m:fPr>
                            <m:num>
                              <m:sSub>
                                <m:sSubPr>
                                  <m:ctrlPr>
                                    <a:rPr lang="en-US" altLang="zh-CN" sz="2400" i="1">
                                      <a:solidFill>
                                        <a:schemeClr val="tx1"/>
                                      </a:solidFill>
                                      <a:latin typeface="Cambria Math" panose="02040503050406030204" pitchFamily="18" charset="0"/>
                                      <a:ea typeface="Arial Unicode MS" panose="020B0604020202020204" pitchFamily="34" charset="-128"/>
                                    </a:rPr>
                                  </m:ctrlPr>
                                </m:sSubPr>
                                <m:e>
                                  <m:r>
                                    <a:rPr lang="en-US" altLang="zh-CN" sz="2400" i="1">
                                      <a:solidFill>
                                        <a:schemeClr val="tx1"/>
                                      </a:solidFill>
                                      <a:latin typeface="Cambria Math" panose="02040503050406030204" pitchFamily="18" charset="0"/>
                                      <a:ea typeface="Arial Unicode MS" panose="020B0604020202020204" pitchFamily="34" charset="-128"/>
                                    </a:rPr>
                                    <m:t>𝑙</m:t>
                                  </m:r>
                                </m:e>
                                <m:sub>
                                  <m:r>
                                    <a:rPr lang="en-US" altLang="zh-CN" sz="2400" i="1">
                                      <a:solidFill>
                                        <a:schemeClr val="tx1"/>
                                      </a:solidFill>
                                      <a:latin typeface="Cambria Math" panose="02040503050406030204" pitchFamily="18" charset="0"/>
                                      <a:ea typeface="Arial Unicode MS" panose="020B0604020202020204" pitchFamily="34" charset="-128"/>
                                    </a:rPr>
                                    <m:t>𝑖</m:t>
                                  </m:r>
                                </m:sub>
                              </m:sSub>
                            </m:num>
                            <m:den>
                              <m:r>
                                <m:rPr>
                                  <m:sty m:val="p"/>
                                </m:rPr>
                                <a:rPr lang="en-US" altLang="zh-CN" sz="2400">
                                  <a:solidFill>
                                    <a:schemeClr val="tx1"/>
                                  </a:solidFill>
                                  <a:latin typeface="Cambria Math" panose="02040503050406030204" pitchFamily="18" charset="0"/>
                                  <a:ea typeface="Arial Unicode MS" panose="020B0604020202020204" pitchFamily="34" charset="-128"/>
                                </a:rPr>
                                <m:t>max</m:t>
                              </m:r>
                              <m:r>
                                <a:rPr lang="en-US" altLang="zh-CN" sz="2400" i="1">
                                  <a:solidFill>
                                    <a:schemeClr val="tx1"/>
                                  </a:solidFill>
                                  <a:latin typeface="Cambria Math" panose="02040503050406030204" pitchFamily="18" charset="0"/>
                                  <a:ea typeface="Arial Unicode MS" panose="020B0604020202020204" pitchFamily="34" charset="-128"/>
                                </a:rPr>
                                <m:t>⁡(</m:t>
                              </m:r>
                              <m:sSub>
                                <m:sSubPr>
                                  <m:ctrlPr>
                                    <a:rPr lang="en-US" altLang="zh-CN" sz="2400" i="1">
                                      <a:solidFill>
                                        <a:schemeClr val="tx1"/>
                                      </a:solidFill>
                                      <a:latin typeface="Cambria Math" panose="02040503050406030204" pitchFamily="18" charset="0"/>
                                      <a:ea typeface="Arial Unicode MS" panose="020B0604020202020204" pitchFamily="34" charset="-128"/>
                                    </a:rPr>
                                  </m:ctrlPr>
                                </m:sSubPr>
                                <m:e>
                                  <m:r>
                                    <a:rPr lang="en-US" altLang="zh-CN" sz="2400" i="1">
                                      <a:solidFill>
                                        <a:schemeClr val="tx1"/>
                                      </a:solidFill>
                                      <a:latin typeface="Cambria Math" panose="02040503050406030204" pitchFamily="18" charset="0"/>
                                      <a:ea typeface="Arial Unicode MS" panose="020B0604020202020204" pitchFamily="34" charset="-128"/>
                                    </a:rPr>
                                    <m:t>𝑙</m:t>
                                  </m:r>
                                </m:e>
                                <m:sub>
                                  <m:r>
                                    <a:rPr lang="en-US" altLang="zh-CN" sz="2400" i="1">
                                      <a:solidFill>
                                        <a:schemeClr val="tx1"/>
                                      </a:solidFill>
                                      <a:latin typeface="Cambria Math" panose="02040503050406030204" pitchFamily="18" charset="0"/>
                                      <a:ea typeface="Arial Unicode MS" panose="020B0604020202020204" pitchFamily="34" charset="-128"/>
                                    </a:rPr>
                                    <m:t>𝑖</m:t>
                                  </m:r>
                                </m:sub>
                              </m:sSub>
                              <m:r>
                                <a:rPr lang="en-US" altLang="zh-CN" sz="2400" i="1">
                                  <a:solidFill>
                                    <a:schemeClr val="tx1"/>
                                  </a:solidFill>
                                  <a:latin typeface="Cambria Math" panose="02040503050406030204" pitchFamily="18" charset="0"/>
                                  <a:ea typeface="Arial Unicode MS" panose="020B0604020202020204" pitchFamily="34" charset="-128"/>
                                </a:rPr>
                                <m:t>,</m:t>
                              </m:r>
                              <m:sSub>
                                <m:sSubPr>
                                  <m:ctrlPr>
                                    <a:rPr lang="en-US" altLang="zh-CN" sz="2400" i="1">
                                      <a:solidFill>
                                        <a:schemeClr val="tx1"/>
                                      </a:solidFill>
                                      <a:latin typeface="Cambria Math" panose="02040503050406030204" pitchFamily="18" charset="0"/>
                                      <a:ea typeface="Arial Unicode MS" panose="020B0604020202020204" pitchFamily="34" charset="-128"/>
                                    </a:rPr>
                                  </m:ctrlPr>
                                </m:sSubPr>
                                <m:e>
                                  <m:r>
                                    <a:rPr lang="en-US" altLang="zh-CN" sz="2400" i="1">
                                      <a:solidFill>
                                        <a:schemeClr val="tx1"/>
                                      </a:solidFill>
                                      <a:latin typeface="Cambria Math" panose="02040503050406030204" pitchFamily="18" charset="0"/>
                                      <a:ea typeface="Arial Unicode MS" panose="020B0604020202020204" pitchFamily="34" charset="-128"/>
                                    </a:rPr>
                                    <m:t>𝑑</m:t>
                                  </m:r>
                                </m:e>
                                <m:sub>
                                  <m:r>
                                    <a:rPr lang="en-US" altLang="zh-CN" sz="2400" i="1">
                                      <a:solidFill>
                                        <a:schemeClr val="tx1"/>
                                      </a:solidFill>
                                      <a:latin typeface="Cambria Math" panose="02040503050406030204" pitchFamily="18" charset="0"/>
                                      <a:ea typeface="Arial Unicode MS" panose="020B0604020202020204" pitchFamily="34" charset="-128"/>
                                    </a:rPr>
                                    <m:t>𝑖</m:t>
                                  </m:r>
                                </m:sub>
                              </m:sSub>
                              <m:r>
                                <a:rPr lang="en-US" altLang="zh-CN" sz="2400" i="1">
                                  <a:solidFill>
                                    <a:schemeClr val="tx1"/>
                                  </a:solidFill>
                                  <a:latin typeface="Cambria Math" panose="02040503050406030204" pitchFamily="18" charset="0"/>
                                  <a:ea typeface="Arial Unicode MS" panose="020B0604020202020204" pitchFamily="34" charset="-128"/>
                                </a:rPr>
                                <m:t>)</m:t>
                              </m:r>
                            </m:den>
                          </m:f>
                        </m:e>
                      </m:nary>
                    </m:oMath>
                  </m:oMathPara>
                </a14:m>
                <a:endParaRPr lang="zh-CN" altLang="en-US" sz="2400" dirty="0">
                  <a:solidFill>
                    <a:schemeClr val="tx1"/>
                  </a:solidFill>
                  <a:latin typeface="+mn-lt"/>
                  <a:ea typeface="Arial Unicode MS" panose="020B0604020202020204" pitchFamily="34" charset="-128"/>
                  <a:cs typeface="Arial Unicode MS" panose="020B0604020202020204" pitchFamily="34" charset="-128"/>
                </a:endParaRPr>
              </a:p>
            </p:txBody>
          </p:sp>
        </mc:Choice>
        <mc:Fallback xmlns="">
          <p:sp>
            <p:nvSpPr>
              <p:cNvPr id="9" name="文本框 8">
                <a:extLst>
                  <a:ext uri="{FF2B5EF4-FFF2-40B4-BE49-F238E27FC236}">
                    <a16:creationId xmlns:a16="http://schemas.microsoft.com/office/drawing/2014/main" id="{7A50712C-7F98-415F-8418-2CF9BD80F199}"/>
                  </a:ext>
                </a:extLst>
              </p:cNvPr>
              <p:cNvSpPr txBox="1">
                <a:spLocks noRot="1" noChangeAspect="1" noMove="1" noResize="1" noEditPoints="1" noAdjustHandles="1" noChangeArrowheads="1" noChangeShapeType="1" noTextEdit="1"/>
              </p:cNvSpPr>
              <p:nvPr/>
            </p:nvSpPr>
            <p:spPr>
              <a:xfrm>
                <a:off x="1231253" y="5493575"/>
                <a:ext cx="2268252" cy="914400"/>
              </a:xfrm>
              <a:prstGeom prst="rect">
                <a:avLst/>
              </a:prstGeom>
              <a:blipFill>
                <a:blip r:embed="rId4"/>
                <a:stretch>
                  <a:fillRect r="-106720" b="-2400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504725417"/>
      </p:ext>
    </p:extLst>
  </p:cSld>
  <p:clrMapOvr>
    <a:masterClrMapping/>
  </p:clrMapOvr>
  <mc:AlternateContent xmlns:mc="http://schemas.openxmlformats.org/markup-compatibility/2006" xmlns:p14="http://schemas.microsoft.com/office/powerpoint/2010/main">
    <mc:Choice Requires="p14">
      <p:transition spd="slow" p14:dur="2000" advTm="6238"/>
    </mc:Choice>
    <mc:Fallback xmlns="">
      <p:transition spd="slow" advTm="6238"/>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FB941176-6BA9-50B7-21BA-0E7E4050D1F6}"/>
              </a:ext>
            </a:extLst>
          </p:cNvPr>
          <p:cNvSpPr txBox="1"/>
          <p:nvPr/>
        </p:nvSpPr>
        <p:spPr>
          <a:xfrm>
            <a:off x="2365379" y="143585"/>
            <a:ext cx="7461244" cy="646331"/>
          </a:xfrm>
          <a:prstGeom prst="rect">
            <a:avLst/>
          </a:prstGeom>
          <a:noFill/>
        </p:spPr>
        <p:txBody>
          <a:bodyPr wrap="square" rtlCol="0">
            <a:spAutoFit/>
          </a:bodyPr>
          <a:lstStyle/>
          <a:p>
            <a:pPr algn="ctr"/>
            <a:r>
              <a:rPr lang="en" altLang="zh-CN" sz="3600" b="1"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a typeface="KaiTi" panose="02010609060101010101" pitchFamily="49" charset="-122"/>
                <a:cs typeface="Times New Roman" panose="02020603050405020304" pitchFamily="18" charset="0"/>
              </a:rPr>
              <a:t>Experimental Results</a:t>
            </a:r>
          </a:p>
        </p:txBody>
      </p:sp>
      <p:cxnSp>
        <p:nvCxnSpPr>
          <p:cNvPr id="5" name="直接连接符 23">
            <a:extLst>
              <a:ext uri="{FF2B5EF4-FFF2-40B4-BE49-F238E27FC236}">
                <a16:creationId xmlns:a16="http://schemas.microsoft.com/office/drawing/2014/main" id="{16055423-C851-6DE6-4195-AB6696F4BB0B}"/>
              </a:ext>
            </a:extLst>
          </p:cNvPr>
          <p:cNvCxnSpPr>
            <a:cxnSpLocks/>
          </p:cNvCxnSpPr>
          <p:nvPr/>
        </p:nvCxnSpPr>
        <p:spPr>
          <a:xfrm>
            <a:off x="208344" y="907225"/>
            <a:ext cx="11825160" cy="0"/>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8" name="文本框 7">
            <a:extLst>
              <a:ext uri="{FF2B5EF4-FFF2-40B4-BE49-F238E27FC236}">
                <a16:creationId xmlns:a16="http://schemas.microsoft.com/office/drawing/2014/main" id="{CF4BE828-3560-40D7-B11B-0991D568FD31}"/>
              </a:ext>
            </a:extLst>
          </p:cNvPr>
          <p:cNvSpPr txBox="1"/>
          <p:nvPr/>
        </p:nvSpPr>
        <p:spPr>
          <a:xfrm>
            <a:off x="158496" y="1024535"/>
            <a:ext cx="12094464" cy="2739211"/>
          </a:xfrm>
          <a:prstGeom prst="rect">
            <a:avLst/>
          </a:prstGeom>
          <a:noFill/>
        </p:spPr>
        <p:txBody>
          <a:bodyPr wrap="square">
            <a:spAutoFit/>
          </a:bodyPr>
          <a:lstStyle/>
          <a:p>
            <a:pPr marL="285750" indent="-285750">
              <a:buFont typeface="Wingdings" pitchFamily="2" charset="2"/>
              <a:buChar char="Ø"/>
            </a:pPr>
            <a:r>
              <a:rPr lang="en-US" altLang="zh-CN" sz="2400" dirty="0">
                <a:latin typeface="Times New Roman" panose="02020603050405020304" pitchFamily="18" charset="0"/>
                <a:cs typeface="Times New Roman" panose="02020603050405020304" pitchFamily="18" charset="0"/>
              </a:rPr>
              <a:t>We separately compare our navigation and comprehension results with the state-of-the-art methods(</a:t>
            </a:r>
            <a:r>
              <a:rPr lang="en-US" altLang="zh-CN" sz="2400" dirty="0" err="1">
                <a:latin typeface="Times New Roman" panose="02020603050405020304" pitchFamily="18" charset="0"/>
                <a:cs typeface="Times New Roman" panose="02020603050405020304" pitchFamily="18" charset="0"/>
              </a:rPr>
              <a:t>SoTAs</a:t>
            </a:r>
            <a:r>
              <a:rPr lang="en-US" altLang="zh-CN" sz="2400" dirty="0">
                <a:latin typeface="Times New Roman" panose="02020603050405020304" pitchFamily="18" charset="0"/>
                <a:cs typeface="Times New Roman" panose="02020603050405020304" pitchFamily="18" charset="0"/>
              </a:rPr>
              <a:t>) on our proposed benchmark dataset. </a:t>
            </a:r>
          </a:p>
          <a:p>
            <a:pPr marL="285750" indent="-285750">
              <a:buFont typeface="Wingdings" pitchFamily="2" charset="2"/>
              <a:buChar char="Ø"/>
            </a:pPr>
            <a:r>
              <a:rPr lang="en-US" altLang="zh-CN" sz="2400" dirty="0">
                <a:latin typeface="Times New Roman" panose="02020603050405020304" pitchFamily="18" charset="0"/>
                <a:cs typeface="Times New Roman" panose="02020603050405020304" pitchFamily="18" charset="0"/>
              </a:rPr>
              <a:t>S</a:t>
            </a:r>
            <a:r>
              <a:rPr lang="en-US" altLang="zh-CN" sz="1200" dirty="0">
                <a:latin typeface="Times New Roman" panose="02020603050405020304" pitchFamily="18" charset="0"/>
                <a:cs typeface="Times New Roman" panose="02020603050405020304" pitchFamily="18" charset="0"/>
              </a:rPr>
              <a:t>N</a:t>
            </a:r>
            <a:r>
              <a:rPr lang="en-US" altLang="zh-CN" sz="2400" dirty="0">
                <a:latin typeface="Times New Roman" panose="02020603050405020304" pitchFamily="18" charset="0"/>
                <a:cs typeface="Times New Roman" panose="02020603050405020304" pitchFamily="18" charset="0"/>
              </a:rPr>
              <a:t>,S</a:t>
            </a:r>
            <a:r>
              <a:rPr lang="en-US" altLang="zh-CN" sz="1200" dirty="0">
                <a:latin typeface="Times New Roman" panose="02020603050405020304" pitchFamily="18" charset="0"/>
                <a:cs typeface="Times New Roman" panose="02020603050405020304" pitchFamily="18" charset="0"/>
              </a:rPr>
              <a:t>L</a:t>
            </a:r>
            <a:r>
              <a:rPr lang="en-US" altLang="zh-CN" sz="2400" dirty="0">
                <a:latin typeface="Times New Roman" panose="02020603050405020304" pitchFamily="18" charset="0"/>
                <a:cs typeface="Times New Roman" panose="02020603050405020304" pitchFamily="18" charset="0"/>
              </a:rPr>
              <a:t>,S</a:t>
            </a:r>
            <a:r>
              <a:rPr lang="en-US" altLang="zh-CN" sz="1200" dirty="0">
                <a:latin typeface="Times New Roman" panose="02020603050405020304" pitchFamily="18" charset="0"/>
                <a:cs typeface="Times New Roman" panose="02020603050405020304" pitchFamily="18" charset="0"/>
              </a:rPr>
              <a:t>QA</a:t>
            </a:r>
            <a:r>
              <a:rPr lang="en-US" altLang="zh-CN" sz="2400" dirty="0">
                <a:latin typeface="Times New Roman" panose="02020603050405020304" pitchFamily="18" charset="0"/>
                <a:cs typeface="Times New Roman" panose="02020603050405020304" pitchFamily="18" charset="0"/>
              </a:rPr>
              <a:t> denotes the ratio of samples successfully navigated to goal position, successfully localized at goal position(meaning referring expression comprehended for our model) and correctly answered out of all samples in REMQA dataset.</a:t>
            </a:r>
          </a:p>
          <a:p>
            <a:pPr marL="285750" indent="-285750">
              <a:buFont typeface="Wingdings" pitchFamily="2" charset="2"/>
              <a:buChar char="Ø"/>
            </a:pPr>
            <a:r>
              <a:rPr lang="en-US" altLang="zh-CN" sz="2400" dirty="0">
                <a:latin typeface="Times New Roman" panose="02020603050405020304" pitchFamily="18" charset="0"/>
                <a:cs typeface="Times New Roman" panose="02020603050405020304" pitchFamily="18" charset="0"/>
              </a:rPr>
              <a:t>Our model outperforms EQA baseline in all 3 metrics and exceeds IQA in S</a:t>
            </a:r>
            <a:r>
              <a:rPr lang="en-US" altLang="zh-CN" sz="1200" dirty="0">
                <a:latin typeface="Times New Roman" panose="02020603050405020304" pitchFamily="18" charset="0"/>
                <a:cs typeface="Times New Roman" panose="02020603050405020304" pitchFamily="18" charset="0"/>
              </a:rPr>
              <a:t>QA</a:t>
            </a:r>
            <a:r>
              <a:rPr lang="en-US" altLang="zh-CN" sz="2400" dirty="0">
                <a:latin typeface="Times New Roman" panose="02020603050405020304" pitchFamily="18" charset="0"/>
                <a:cs typeface="Times New Roman" panose="02020603050405020304" pitchFamily="18" charset="0"/>
              </a:rPr>
              <a:t> . The margin in </a:t>
            </a:r>
            <a:endParaRPr lang="zh-CN" altLang="en-US" sz="2400" dirty="0">
              <a:latin typeface="Times New Roman" panose="02020603050405020304" pitchFamily="18" charset="0"/>
              <a:cs typeface="Times New Roman" panose="02020603050405020304" pitchFamily="18" charset="0"/>
            </a:endParaRPr>
          </a:p>
          <a:p>
            <a:r>
              <a:rPr lang="en-US" altLang="zh-CN" sz="2400" dirty="0">
                <a:latin typeface="Times New Roman" panose="02020603050405020304" pitchFamily="18" charset="0"/>
                <a:cs typeface="Times New Roman" panose="02020603050405020304" pitchFamily="18" charset="0"/>
              </a:rPr>
              <a:t>S</a:t>
            </a:r>
            <a:r>
              <a:rPr lang="en-US" altLang="zh-CN" sz="1200" dirty="0">
                <a:latin typeface="Times New Roman" panose="02020603050405020304" pitchFamily="18" charset="0"/>
                <a:cs typeface="Times New Roman" panose="02020603050405020304" pitchFamily="18" charset="0"/>
              </a:rPr>
              <a:t>N</a:t>
            </a:r>
            <a:r>
              <a:rPr lang="en-US" altLang="zh-CN" sz="2400" dirty="0">
                <a:latin typeface="Times New Roman" panose="02020603050405020304" pitchFamily="18" charset="0"/>
                <a:cs typeface="Times New Roman" panose="02020603050405020304" pitchFamily="18" charset="0"/>
              </a:rPr>
              <a:t> S</a:t>
            </a:r>
            <a:r>
              <a:rPr lang="en-US" altLang="zh-CN" sz="1200" dirty="0">
                <a:latin typeface="Times New Roman" panose="02020603050405020304" pitchFamily="18" charset="0"/>
                <a:cs typeface="Times New Roman" panose="02020603050405020304" pitchFamily="18" charset="0"/>
              </a:rPr>
              <a:t>L</a:t>
            </a:r>
            <a:r>
              <a:rPr lang="en-US" altLang="zh-CN" sz="2400" dirty="0">
                <a:latin typeface="Times New Roman" panose="02020603050405020304" pitchFamily="18" charset="0"/>
                <a:cs typeface="Times New Roman" panose="02020603050405020304" pitchFamily="18" charset="0"/>
              </a:rPr>
              <a:t> may due to the shortcut in exploration ability of our scene-</a:t>
            </a:r>
            <a:r>
              <a:rPr lang="en-US" altLang="zh-CN" sz="2400" dirty="0" err="1">
                <a:latin typeface="Times New Roman" panose="02020603050405020304" pitchFamily="18" charset="0"/>
                <a:cs typeface="Times New Roman" panose="02020603050405020304" pitchFamily="18" charset="0"/>
              </a:rPr>
              <a:t>priored</a:t>
            </a:r>
            <a:r>
              <a:rPr lang="en-US" altLang="zh-CN" sz="2400" dirty="0">
                <a:latin typeface="Times New Roman" panose="02020603050405020304" pitchFamily="18" charset="0"/>
                <a:cs typeface="Times New Roman" panose="02020603050405020304" pitchFamily="18" charset="0"/>
              </a:rPr>
              <a:t> method</a:t>
            </a:r>
            <a:endParaRPr lang="en" altLang="zh-CN" sz="2400" dirty="0">
              <a:latin typeface="Times New Roman" panose="02020603050405020304" pitchFamily="18" charset="0"/>
              <a:cs typeface="Times New Roman" panose="02020603050405020304" pitchFamily="18" charset="0"/>
            </a:endParaRPr>
          </a:p>
        </p:txBody>
      </p:sp>
      <p:pic>
        <p:nvPicPr>
          <p:cNvPr id="10" name="图片 9">
            <a:extLst>
              <a:ext uri="{FF2B5EF4-FFF2-40B4-BE49-F238E27FC236}">
                <a16:creationId xmlns:a16="http://schemas.microsoft.com/office/drawing/2014/main" id="{44A7A3F5-CC77-4E71-986D-A38438142958}"/>
              </a:ext>
            </a:extLst>
          </p:cNvPr>
          <p:cNvPicPr>
            <a:picLocks noChangeAspect="1"/>
          </p:cNvPicPr>
          <p:nvPr/>
        </p:nvPicPr>
        <p:blipFill>
          <a:blip r:embed="rId2"/>
          <a:stretch>
            <a:fillRect/>
          </a:stretch>
        </p:blipFill>
        <p:spPr>
          <a:xfrm>
            <a:off x="108339" y="3902625"/>
            <a:ext cx="12194778" cy="2811790"/>
          </a:xfrm>
          <a:prstGeom prst="rect">
            <a:avLst/>
          </a:prstGeom>
        </p:spPr>
      </p:pic>
    </p:spTree>
    <p:extLst>
      <p:ext uri="{BB962C8B-B14F-4D97-AF65-F5344CB8AC3E}">
        <p14:creationId xmlns:p14="http://schemas.microsoft.com/office/powerpoint/2010/main" val="3903761142"/>
      </p:ext>
    </p:extLst>
  </p:cSld>
  <p:clrMapOvr>
    <a:masterClrMapping/>
  </p:clrMapOvr>
  <mc:AlternateContent xmlns:mc="http://schemas.openxmlformats.org/markup-compatibility/2006" xmlns:p14="http://schemas.microsoft.com/office/powerpoint/2010/main">
    <mc:Choice Requires="p14">
      <p:transition spd="slow" p14:dur="2000" advTm="6238"/>
    </mc:Choice>
    <mc:Fallback xmlns="">
      <p:transition spd="slow" advTm="6238"/>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1130334-CD25-4A5F-9AC7-895D9F2C371C}"/>
              </a:ext>
            </a:extLst>
          </p:cNvPr>
          <p:cNvSpPr>
            <a:spLocks noGrp="1"/>
          </p:cNvSpPr>
          <p:nvPr>
            <p:ph type="title"/>
          </p:nvPr>
        </p:nvSpPr>
        <p:spPr/>
        <p:txBody>
          <a:bodyPr/>
          <a:lstStyle/>
          <a:p>
            <a:r>
              <a:rPr lang="en-US" altLang="zh-CN" dirty="0"/>
              <a:t>Experimental Results</a:t>
            </a:r>
            <a:endParaRPr lang="zh-CN" altLang="en-US" dirty="0"/>
          </a:p>
        </p:txBody>
      </p:sp>
      <p:sp>
        <p:nvSpPr>
          <p:cNvPr id="3" name="内容占位符 2">
            <a:extLst>
              <a:ext uri="{FF2B5EF4-FFF2-40B4-BE49-F238E27FC236}">
                <a16:creationId xmlns:a16="http://schemas.microsoft.com/office/drawing/2014/main" id="{D8E1C972-308B-4A62-B836-7B9296659A19}"/>
              </a:ext>
            </a:extLst>
          </p:cNvPr>
          <p:cNvSpPr>
            <a:spLocks noGrp="1"/>
          </p:cNvSpPr>
          <p:nvPr>
            <p:ph idx="1"/>
          </p:nvPr>
        </p:nvSpPr>
        <p:spPr>
          <a:xfrm>
            <a:off x="626737" y="1442486"/>
            <a:ext cx="10903037" cy="4749526"/>
          </a:xfrm>
        </p:spPr>
        <p:txBody>
          <a:bodyPr/>
          <a:lstStyle/>
          <a:p>
            <a:r>
              <a:rPr lang="en-US" altLang="zh-CN" dirty="0"/>
              <a:t>To validate the effectiveness of our proposed model, we separately compare our navigation and comprehension results with the state-of-the-art methods(</a:t>
            </a:r>
            <a:r>
              <a:rPr lang="en-US" altLang="zh-CN" dirty="0" err="1"/>
              <a:t>SoTAs</a:t>
            </a:r>
            <a:r>
              <a:rPr lang="en-US" altLang="zh-CN" dirty="0"/>
              <a:t>) on our proposed benchmark dataset. The result are presented in Table. S</a:t>
            </a:r>
            <a:r>
              <a:rPr lang="en-US" altLang="zh-CN" sz="1399" dirty="0"/>
              <a:t>N</a:t>
            </a:r>
            <a:r>
              <a:rPr lang="en-US" altLang="zh-CN" dirty="0"/>
              <a:t>,S</a:t>
            </a:r>
            <a:r>
              <a:rPr lang="en-US" altLang="zh-CN" sz="1399" dirty="0"/>
              <a:t>L</a:t>
            </a:r>
            <a:r>
              <a:rPr lang="en-US" altLang="zh-CN" dirty="0"/>
              <a:t>,S</a:t>
            </a:r>
            <a:r>
              <a:rPr lang="en-US" altLang="zh-CN" sz="1399" dirty="0"/>
              <a:t>QA</a:t>
            </a:r>
            <a:r>
              <a:rPr lang="en-US" altLang="zh-CN" dirty="0"/>
              <a:t> denotes the ratio of samples successfully navigated to goal position, successfully localized at goal position(meaning referring expression comprehended for our model) and correctly answered out of all samples in REMQA dataset.</a:t>
            </a:r>
            <a:endParaRPr lang="zh-CN" altLang="en-US" dirty="0"/>
          </a:p>
        </p:txBody>
      </p:sp>
      <p:pic>
        <p:nvPicPr>
          <p:cNvPr id="5" name="图片 4">
            <a:extLst>
              <a:ext uri="{FF2B5EF4-FFF2-40B4-BE49-F238E27FC236}">
                <a16:creationId xmlns:a16="http://schemas.microsoft.com/office/drawing/2014/main" id="{96F5339F-DBB1-4320-B67E-02C49DC673DE}"/>
              </a:ext>
            </a:extLst>
          </p:cNvPr>
          <p:cNvPicPr>
            <a:picLocks noChangeAspect="1"/>
          </p:cNvPicPr>
          <p:nvPr/>
        </p:nvPicPr>
        <p:blipFill>
          <a:blip r:embed="rId2"/>
          <a:stretch>
            <a:fillRect/>
          </a:stretch>
        </p:blipFill>
        <p:spPr>
          <a:xfrm>
            <a:off x="-228600" y="4589966"/>
            <a:ext cx="12194778" cy="2811790"/>
          </a:xfrm>
          <a:prstGeom prst="rect">
            <a:avLst/>
          </a:prstGeom>
        </p:spPr>
      </p:pic>
    </p:spTree>
    <p:extLst>
      <p:ext uri="{BB962C8B-B14F-4D97-AF65-F5344CB8AC3E}">
        <p14:creationId xmlns:p14="http://schemas.microsoft.com/office/powerpoint/2010/main" val="10389624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FB941176-6BA9-50B7-21BA-0E7E4050D1F6}"/>
              </a:ext>
            </a:extLst>
          </p:cNvPr>
          <p:cNvSpPr txBox="1"/>
          <p:nvPr/>
        </p:nvSpPr>
        <p:spPr>
          <a:xfrm>
            <a:off x="2365379" y="143585"/>
            <a:ext cx="7461244" cy="646331"/>
          </a:xfrm>
          <a:prstGeom prst="rect">
            <a:avLst/>
          </a:prstGeom>
          <a:noFill/>
        </p:spPr>
        <p:txBody>
          <a:bodyPr wrap="square" rtlCol="0">
            <a:spAutoFit/>
          </a:bodyPr>
          <a:lstStyle/>
          <a:p>
            <a:pPr algn="ctr"/>
            <a:r>
              <a:rPr lang="en" altLang="zh-CN" sz="3600" b="1"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a typeface="KaiTi" panose="02010609060101010101" pitchFamily="49" charset="-122"/>
                <a:cs typeface="Times New Roman" panose="02020603050405020304" pitchFamily="18" charset="0"/>
              </a:rPr>
              <a:t>Experimental Results</a:t>
            </a:r>
          </a:p>
        </p:txBody>
      </p:sp>
      <p:cxnSp>
        <p:nvCxnSpPr>
          <p:cNvPr id="5" name="直接连接符 23">
            <a:extLst>
              <a:ext uri="{FF2B5EF4-FFF2-40B4-BE49-F238E27FC236}">
                <a16:creationId xmlns:a16="http://schemas.microsoft.com/office/drawing/2014/main" id="{16055423-C851-6DE6-4195-AB6696F4BB0B}"/>
              </a:ext>
            </a:extLst>
          </p:cNvPr>
          <p:cNvCxnSpPr>
            <a:cxnSpLocks/>
          </p:cNvCxnSpPr>
          <p:nvPr/>
        </p:nvCxnSpPr>
        <p:spPr>
          <a:xfrm>
            <a:off x="208344" y="907225"/>
            <a:ext cx="11825160" cy="0"/>
          </a:xfrm>
          <a:prstGeom prst="line">
            <a:avLst/>
          </a:prstGeom>
          <a:ln w="57150"/>
        </p:spPr>
        <p:style>
          <a:lnRef idx="3">
            <a:schemeClr val="accent1"/>
          </a:lnRef>
          <a:fillRef idx="0">
            <a:schemeClr val="accent1"/>
          </a:fillRef>
          <a:effectRef idx="2">
            <a:schemeClr val="accent1"/>
          </a:effectRef>
          <a:fontRef idx="minor">
            <a:schemeClr val="tx1"/>
          </a:fontRef>
        </p:style>
      </p:cxnSp>
      <p:pic>
        <p:nvPicPr>
          <p:cNvPr id="2" name="remqa_video">
            <a:hlinkClick r:id="" action="ppaction://media"/>
            <a:extLst>
              <a:ext uri="{FF2B5EF4-FFF2-40B4-BE49-F238E27FC236}">
                <a16:creationId xmlns:a16="http://schemas.microsoft.com/office/drawing/2014/main" id="{5F0F22A5-092C-4B00-AE93-678BB5C1AB9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463634" y="1257304"/>
            <a:ext cx="5347365" cy="5330389"/>
          </a:xfrm>
          <a:prstGeom prst="rect">
            <a:avLst/>
          </a:prstGeom>
        </p:spPr>
      </p:pic>
      <p:sp>
        <p:nvSpPr>
          <p:cNvPr id="3" name="矩形 2">
            <a:extLst>
              <a:ext uri="{FF2B5EF4-FFF2-40B4-BE49-F238E27FC236}">
                <a16:creationId xmlns:a16="http://schemas.microsoft.com/office/drawing/2014/main" id="{2E0F610F-A731-4792-80E2-DED449B53336}"/>
              </a:ext>
            </a:extLst>
          </p:cNvPr>
          <p:cNvSpPr/>
          <p:nvPr/>
        </p:nvSpPr>
        <p:spPr>
          <a:xfrm>
            <a:off x="208344" y="1817638"/>
            <a:ext cx="6096000" cy="2308324"/>
          </a:xfrm>
          <a:prstGeom prst="rect">
            <a:avLst/>
          </a:prstGeom>
        </p:spPr>
        <p:txBody>
          <a:bodyPr>
            <a:spAutoFit/>
          </a:bodyPr>
          <a:lstStyle/>
          <a:p>
            <a:r>
              <a:rPr lang="en-US" altLang="zh-CN" sz="2400" dirty="0">
                <a:latin typeface="Times New Roman" panose="02020603050405020304" pitchFamily="18" charset="0"/>
                <a:cs typeface="Times New Roman" panose="02020603050405020304" pitchFamily="18" charset="0"/>
              </a:rPr>
              <a:t>A demo video of selected task episodes is presented</a:t>
            </a:r>
          </a:p>
          <a:p>
            <a:r>
              <a:rPr lang="en-US" altLang="zh-CN" sz="2400" b="1" dirty="0">
                <a:latin typeface="Times New Roman" panose="02020603050405020304" pitchFamily="18" charset="0"/>
                <a:cs typeface="Times New Roman" panose="02020603050405020304" pitchFamily="18" charset="0"/>
              </a:rPr>
              <a:t>Question: Is there a cup in the cabinet above the coffee machine?</a:t>
            </a:r>
          </a:p>
          <a:p>
            <a:r>
              <a:rPr lang="en-US" altLang="zh-CN" sz="2400" dirty="0">
                <a:latin typeface="Times New Roman" panose="02020603050405020304" pitchFamily="18" charset="0"/>
                <a:cs typeface="Times New Roman" panose="02020603050405020304" pitchFamily="18" charset="0"/>
              </a:rPr>
              <a:t>The manipulator agent successfully explore the room and find the cup at the end</a:t>
            </a:r>
          </a:p>
        </p:txBody>
      </p:sp>
    </p:spTree>
    <p:extLst>
      <p:ext uri="{BB962C8B-B14F-4D97-AF65-F5344CB8AC3E}">
        <p14:creationId xmlns:p14="http://schemas.microsoft.com/office/powerpoint/2010/main" val="3202437874"/>
      </p:ext>
    </p:extLst>
  </p:cSld>
  <p:clrMapOvr>
    <a:masterClrMapping/>
  </p:clrMapOvr>
  <mc:AlternateContent xmlns:mc="http://schemas.openxmlformats.org/markup-compatibility/2006" xmlns:p14="http://schemas.microsoft.com/office/powerpoint/2010/main">
    <mc:Choice Requires="p14">
      <p:transition spd="slow" p14:dur="2000" advTm="32868"/>
    </mc:Choice>
    <mc:Fallback xmlns="">
      <p:transition spd="slow" advTm="3286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31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extLst>
    <p:ext uri="{E180D4A7-C9FB-4DFB-919C-405C955672EB}">
      <p14:showEvtLst xmlns:p14="http://schemas.microsoft.com/office/powerpoint/2010/main">
        <p14:playEvt time="2199" objId="2"/>
        <p14:triggerEvt type="onClick" time="2199" objId="2"/>
        <p14:stopEvt time="32868" objId="2"/>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960,5"/>
  <p:tag name="CDT_PROT_HEIGHT" val="99,87504"/>
</p:tagLst>
</file>

<file path=ppt/tags/tag2.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9,37504"/>
  <p:tag name="CDT_PROT_WIDTH" val="646,3749"/>
  <p:tag name="CDT_PROT_HEIGHT" val="374,2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p4ppTags>
  <Name>Free Content</Name>
  <PpLayout>11</PpLayout>
  <Index>9</Index>
</p4ppTags>
</file>

<file path=customXml/itemProps1.xml><?xml version="1.0" encoding="utf-8"?>
<ds:datastoreItem xmlns:ds="http://schemas.openxmlformats.org/officeDocument/2006/customXml" ds:itemID="{D8097D0C-BE3E-4AEC-9593-65CFCCB19297}">
  <ds:schemaRefs/>
</ds:datastoreItem>
</file>

<file path=docProps/app.xml><?xml version="1.0" encoding="utf-8"?>
<Properties xmlns="http://schemas.openxmlformats.org/officeDocument/2006/extended-properties" xmlns:vt="http://schemas.openxmlformats.org/officeDocument/2006/docPropsVTypes">
  <Template>Office Theme</Template>
  <TotalTime>183</TotalTime>
  <Words>660</Words>
  <Application>Microsoft Office PowerPoint</Application>
  <PresentationFormat>宽屏</PresentationFormat>
  <Paragraphs>42</Paragraphs>
  <Slides>11</Slides>
  <Notes>2</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11</vt:i4>
      </vt:variant>
    </vt:vector>
  </HeadingPairs>
  <TitlesOfParts>
    <vt:vector size="22" baseType="lpstr">
      <vt:lpstr>Apple Symbols</vt:lpstr>
      <vt:lpstr>Arial Unicode MS</vt:lpstr>
      <vt:lpstr>等线</vt:lpstr>
      <vt:lpstr>等线 Light</vt:lpstr>
      <vt:lpstr>KaiTi</vt:lpstr>
      <vt:lpstr>SimHei</vt:lpstr>
      <vt:lpstr>Arial</vt:lpstr>
      <vt:lpstr>Cambria Math</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Experimental Results</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Qie Sima</dc:creator>
  <cp:lastModifiedBy>Qie Sima</cp:lastModifiedBy>
  <cp:revision>29</cp:revision>
  <dcterms:created xsi:type="dcterms:W3CDTF">2022-09-20T02:22:12Z</dcterms:created>
  <dcterms:modified xsi:type="dcterms:W3CDTF">2022-11-29T07:54:37Z</dcterms:modified>
</cp:coreProperties>
</file>